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50" r:id="rId4"/>
    <p:sldMasterId id="2147483762" r:id="rId5"/>
  </p:sldMasterIdLst>
  <p:notesMasterIdLst>
    <p:notesMasterId r:id="rId60"/>
  </p:notesMasterIdLst>
  <p:sldIdLst>
    <p:sldId id="2106" r:id="rId6"/>
    <p:sldId id="256" r:id="rId7"/>
    <p:sldId id="2058" r:id="rId8"/>
    <p:sldId id="2060" r:id="rId9"/>
    <p:sldId id="2061" r:id="rId10"/>
    <p:sldId id="295" r:id="rId11"/>
    <p:sldId id="271" r:id="rId12"/>
    <p:sldId id="294" r:id="rId13"/>
    <p:sldId id="273" r:id="rId14"/>
    <p:sldId id="2122" r:id="rId15"/>
    <p:sldId id="2062" r:id="rId16"/>
    <p:sldId id="2063" r:id="rId17"/>
    <p:sldId id="276" r:id="rId18"/>
    <p:sldId id="277" r:id="rId19"/>
    <p:sldId id="280" r:id="rId20"/>
    <p:sldId id="298" r:id="rId21"/>
    <p:sldId id="2065" r:id="rId22"/>
    <p:sldId id="2066" r:id="rId23"/>
    <p:sldId id="2067" r:id="rId24"/>
    <p:sldId id="2068" r:id="rId25"/>
    <p:sldId id="2069" r:id="rId26"/>
    <p:sldId id="2070" r:id="rId27"/>
    <p:sldId id="2072" r:id="rId28"/>
    <p:sldId id="2073" r:id="rId29"/>
    <p:sldId id="2074" r:id="rId30"/>
    <p:sldId id="2075" r:id="rId31"/>
    <p:sldId id="2076" r:id="rId32"/>
    <p:sldId id="2077" r:id="rId33"/>
    <p:sldId id="2078" r:id="rId34"/>
    <p:sldId id="2079" r:id="rId35"/>
    <p:sldId id="2081" r:id="rId36"/>
    <p:sldId id="2112" r:id="rId37"/>
    <p:sldId id="2080" r:id="rId38"/>
    <p:sldId id="2113" r:id="rId39"/>
    <p:sldId id="2064" r:id="rId40"/>
    <p:sldId id="2086" r:id="rId41"/>
    <p:sldId id="2087" r:id="rId42"/>
    <p:sldId id="2089" r:id="rId43"/>
    <p:sldId id="2091" r:id="rId44"/>
    <p:sldId id="2116" r:id="rId45"/>
    <p:sldId id="2115" r:id="rId46"/>
    <p:sldId id="2114" r:id="rId47"/>
    <p:sldId id="1513" r:id="rId48"/>
    <p:sldId id="1515" r:id="rId49"/>
    <p:sldId id="2085" r:id="rId50"/>
    <p:sldId id="2095" r:id="rId51"/>
    <p:sldId id="2094" r:id="rId52"/>
    <p:sldId id="2096" r:id="rId53"/>
    <p:sldId id="2118" r:id="rId54"/>
    <p:sldId id="2097" r:id="rId55"/>
    <p:sldId id="2098" r:id="rId56"/>
    <p:sldId id="2119" r:id="rId57"/>
    <p:sldId id="2120" r:id="rId58"/>
    <p:sldId id="2121"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300F"/>
    <a:srgbClr val="C8C8C8"/>
    <a:srgbClr val="B3B3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63" autoAdjust="0"/>
    <p:restoredTop sz="94640" autoAdjust="0"/>
  </p:normalViewPr>
  <p:slideViewPr>
    <p:cSldViewPr snapToGrid="0">
      <p:cViewPr varScale="1">
        <p:scale>
          <a:sx n="92" d="100"/>
          <a:sy n="92" d="100"/>
        </p:scale>
        <p:origin x="264" y="176"/>
      </p:cViewPr>
      <p:guideLst>
        <p:guide orient="horz" pos="2160"/>
        <p:guide pos="3840"/>
      </p:guideLst>
    </p:cSldViewPr>
  </p:slideViewPr>
  <p:notesTextViewPr>
    <p:cViewPr>
      <p:scale>
        <a:sx n="1" d="1"/>
        <a:sy n="1" d="1"/>
      </p:scale>
      <p:origin x="0" y="0"/>
    </p:cViewPr>
  </p:notesTextViewPr>
  <p:sorterViewPr>
    <p:cViewPr>
      <p:scale>
        <a:sx n="141" d="100"/>
        <a:sy n="141" d="100"/>
      </p:scale>
      <p:origin x="0" y="14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9/27/21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5C55BB-6CAD-864E-9B58-B11C36E0B9F9}" type="slidenum">
              <a:rPr lang="en-US" smtClean="0"/>
              <a:pPr/>
              <a:t>44</a:t>
            </a:fld>
            <a:endParaRPr lang="en-US"/>
          </a:p>
        </p:txBody>
      </p:sp>
    </p:spTree>
    <p:extLst>
      <p:ext uri="{BB962C8B-B14F-4D97-AF65-F5344CB8AC3E}">
        <p14:creationId xmlns:p14="http://schemas.microsoft.com/office/powerpoint/2010/main" val="75078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9/27/21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2427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56585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62109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07726" y="1189177"/>
            <a:ext cx="11015036" cy="1985641"/>
          </a:xfrm>
        </p:spPr>
        <p:txBody>
          <a:bodyPr/>
          <a:lstStyle>
            <a:lvl1pPr marL="0" indent="0">
              <a:buNone/>
              <a:defRPr>
                <a:solidFill>
                  <a:schemeClr val="tx1">
                    <a:lumMod val="75000"/>
                  </a:schemeClr>
                </a:solidFill>
              </a:defRPr>
            </a:lvl1pPr>
            <a:lvl2pPr marL="0" indent="0">
              <a:buFontTx/>
              <a:buNone/>
              <a:defRPr sz="1961">
                <a:solidFill>
                  <a:schemeClr val="tx1">
                    <a:lumMod val="75000"/>
                  </a:schemeClr>
                </a:solidFill>
              </a:defRPr>
            </a:lvl2pPr>
            <a:lvl3pPr marL="224097" indent="0">
              <a:buNone/>
              <a:defRPr>
                <a:solidFill>
                  <a:schemeClr val="tx1">
                    <a:lumMod val="75000"/>
                  </a:schemeClr>
                </a:solidFill>
              </a:defRPr>
            </a:lvl3pPr>
            <a:lvl4pPr marL="448193" indent="0">
              <a:buNone/>
              <a:defRPr>
                <a:solidFill>
                  <a:schemeClr val="tx1">
                    <a:lumMod val="75000"/>
                  </a:schemeClr>
                </a:solidFill>
              </a:defRPr>
            </a:lvl4pPr>
            <a:lvl5pPr marL="672290" indent="0">
              <a:buNone/>
              <a:defRPr b="0" i="0">
                <a:solidFill>
                  <a:schemeClr val="tx1">
                    <a:lumMod val="75000"/>
                  </a:schemeClr>
                </a:solidFill>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5398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988A18B-8B08-49D2-8EDD-D63CF2B033DF}"/>
              </a:ext>
            </a:extLst>
          </p:cNvPr>
          <p:cNvSpPr>
            <a:spLocks noGrp="1"/>
          </p:cNvSpPr>
          <p:nvPr>
            <p:ph type="title"/>
          </p:nvPr>
        </p:nvSpPr>
        <p:spPr>
          <a:xfrm>
            <a:off x="966037" y="440515"/>
            <a:ext cx="9153078" cy="548638"/>
          </a:xfrm>
          <a:prstGeom prst="rect">
            <a:avLst/>
          </a:prstGeom>
        </p:spPr>
        <p:txBody>
          <a:bodyPr vert="horz" lIns="91440" tIns="45720" rIns="91440" bIns="45720" rtlCol="0" anchor="ctr">
            <a:noAutofit/>
          </a:bodyPr>
          <a:lstStyle/>
          <a:p>
            <a:endParaRPr lang="en-US" dirty="0"/>
          </a:p>
        </p:txBody>
      </p:sp>
    </p:spTree>
    <p:extLst>
      <p:ext uri="{BB962C8B-B14F-4D97-AF65-F5344CB8AC3E}">
        <p14:creationId xmlns:p14="http://schemas.microsoft.com/office/powerpoint/2010/main" val="2952681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A612-8F92-084D-9D30-517C90C91A5C}"/>
              </a:ext>
            </a:extLst>
          </p:cNvPr>
          <p:cNvSpPr>
            <a:spLocks noGrp="1"/>
          </p:cNvSpPr>
          <p:nvPr>
            <p:ph type="ctrTitle" hasCustomPrompt="1"/>
          </p:nvPr>
        </p:nvSpPr>
        <p:spPr>
          <a:xfrm>
            <a:off x="278969" y="5106692"/>
            <a:ext cx="9794929" cy="1751308"/>
          </a:xfrm>
        </p:spPr>
        <p:txBody>
          <a:bodyPr anchor="ctr">
            <a:normAutofit/>
          </a:bodyPr>
          <a:lstStyle>
            <a:lvl1pPr algn="l">
              <a:defRPr sz="3200"/>
            </a:lvl1pPr>
          </a:lstStyle>
          <a:p>
            <a:r>
              <a:rPr lang="en-US" dirty="0"/>
              <a:t>CLICK TO EDIT MASTER TITLE STYLE</a:t>
            </a:r>
          </a:p>
        </p:txBody>
      </p:sp>
    </p:spTree>
    <p:extLst>
      <p:ext uri="{BB962C8B-B14F-4D97-AF65-F5344CB8AC3E}">
        <p14:creationId xmlns:p14="http://schemas.microsoft.com/office/powerpoint/2010/main" val="3395307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9/27/21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3008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61BEF0D-F0BB-DE4B-95CE-6DB70DBA9567}" type="datetimeFigureOut">
              <a:rPr lang="en-US" smtClean="0"/>
              <a:pPr/>
              <a:t>9/27/21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1209915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9/27/21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5276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9/27/21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322450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9/27/21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8912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9/27/21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697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9/27/21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362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9/27/21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Background Shape">
            <a:extLst>
              <a:ext uri="{FF2B5EF4-FFF2-40B4-BE49-F238E27FC236}">
                <a16:creationId xmlns:a16="http://schemas.microsoft.com/office/drawing/2014/main" id="{086EC04D-3A51-7146-BEEC-F1FE71C4EE29}"/>
              </a:ext>
            </a:extLst>
          </p:cNvPr>
          <p:cNvSpPr/>
          <p:nvPr userDrawn="1"/>
        </p:nvSpPr>
        <p:spPr>
          <a:xfrm>
            <a:off x="0" y="-153514"/>
            <a:ext cx="5303520" cy="7011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548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3.emf"/><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9/27/21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71409352"/>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3DF376-B4FF-5543-960F-F686084ADA6D}"/>
              </a:ext>
            </a:extLst>
          </p:cNvPr>
          <p:cNvPicPr>
            <a:picLocks noChangeAspect="1"/>
          </p:cNvPicPr>
          <p:nvPr userDrawn="1"/>
        </p:nvPicPr>
        <p:blipFill>
          <a:blip r:embed="rId3"/>
          <a:stretch>
            <a:fillRect/>
          </a:stretch>
        </p:blipFill>
        <p:spPr>
          <a:xfrm>
            <a:off x="-9144" y="0"/>
            <a:ext cx="12210288" cy="6858000"/>
          </a:xfrm>
          <a:prstGeom prst="rect">
            <a:avLst/>
          </a:prstGeom>
        </p:spPr>
      </p:pic>
      <p:sp>
        <p:nvSpPr>
          <p:cNvPr id="2" name="Title Placeholder 1">
            <a:extLst>
              <a:ext uri="{FF2B5EF4-FFF2-40B4-BE49-F238E27FC236}">
                <a16:creationId xmlns:a16="http://schemas.microsoft.com/office/drawing/2014/main" id="{0E3F7D27-B471-6B40-B5CD-78D2C34EDFC2}"/>
              </a:ext>
            </a:extLst>
          </p:cNvPr>
          <p:cNvSpPr>
            <a:spLocks noGrp="1"/>
          </p:cNvSpPr>
          <p:nvPr>
            <p:ph type="title"/>
          </p:nvPr>
        </p:nvSpPr>
        <p:spPr>
          <a:xfrm>
            <a:off x="356260" y="5115355"/>
            <a:ext cx="10128649" cy="1742645"/>
          </a:xfrm>
          <a:prstGeom prst="rect">
            <a:avLst/>
          </a:prstGeom>
        </p:spPr>
        <p:txBody>
          <a:bodyPr vert="horz" lIns="91440" tIns="45720" rIns="91440" bIns="45720" rtlCol="0" anchor="ctr">
            <a:normAutofit/>
          </a:bodyPr>
          <a:lstStyle/>
          <a:p>
            <a:r>
              <a:rPr lang="en-US" dirty="0"/>
              <a:t>CLICK TO EDIT MASTER TITLE STYLE</a:t>
            </a:r>
          </a:p>
        </p:txBody>
      </p:sp>
      <p:pic>
        <p:nvPicPr>
          <p:cNvPr id="9" name="Picture 8">
            <a:extLst>
              <a:ext uri="{FF2B5EF4-FFF2-40B4-BE49-F238E27FC236}">
                <a16:creationId xmlns:a16="http://schemas.microsoft.com/office/drawing/2014/main" id="{0446A237-7DD4-5141-91E0-66F35245CB51}"/>
              </a:ext>
            </a:extLst>
          </p:cNvPr>
          <p:cNvPicPr>
            <a:picLocks noChangeAspect="1"/>
          </p:cNvPicPr>
          <p:nvPr userDrawn="1"/>
        </p:nvPicPr>
        <p:blipFill>
          <a:blip r:embed="rId4"/>
          <a:stretch>
            <a:fillRect/>
          </a:stretch>
        </p:blipFill>
        <p:spPr>
          <a:xfrm>
            <a:off x="10484909" y="248181"/>
            <a:ext cx="1314462" cy="309285"/>
          </a:xfrm>
          <a:prstGeom prst="rect">
            <a:avLst/>
          </a:prstGeom>
        </p:spPr>
      </p:pic>
      <p:pic>
        <p:nvPicPr>
          <p:cNvPr id="10" name="Picture 9">
            <a:extLst>
              <a:ext uri="{FF2B5EF4-FFF2-40B4-BE49-F238E27FC236}">
                <a16:creationId xmlns:a16="http://schemas.microsoft.com/office/drawing/2014/main" id="{B49E0A28-733F-D649-99B9-77161866D238}"/>
              </a:ext>
            </a:extLst>
          </p:cNvPr>
          <p:cNvPicPr>
            <a:picLocks noChangeAspect="1"/>
          </p:cNvPicPr>
          <p:nvPr userDrawn="1"/>
        </p:nvPicPr>
        <p:blipFill>
          <a:blip r:embed="rId5"/>
          <a:stretch>
            <a:fillRect/>
          </a:stretch>
        </p:blipFill>
        <p:spPr>
          <a:xfrm>
            <a:off x="356260" y="377050"/>
            <a:ext cx="2190770" cy="180416"/>
          </a:xfrm>
          <a:prstGeom prst="rect">
            <a:avLst/>
          </a:prstGeom>
        </p:spPr>
      </p:pic>
    </p:spTree>
    <p:extLst>
      <p:ext uri="{BB962C8B-B14F-4D97-AF65-F5344CB8AC3E}">
        <p14:creationId xmlns:p14="http://schemas.microsoft.com/office/powerpoint/2010/main" val="3409401479"/>
      </p:ext>
    </p:extLst>
  </p:cSld>
  <p:clrMap bg1="lt1" tx1="dk1" bg2="lt2" tx2="dk2" accent1="accent1" accent2="accent2" accent3="accent3" accent4="accent4" accent5="accent5" accent6="accent6" hlink="hlink" folHlink="folHlink"/>
  <p:sldLayoutIdLst>
    <p:sldLayoutId id="2147483763" r:id="rId1"/>
  </p:sldLayoutIdLst>
  <p:txStyles>
    <p:titleStyle>
      <a:lvl1pPr algn="l" defTabSz="914400" rtl="0" eaLnBrk="1" latinLnBrk="0" hangingPunct="1">
        <a:lnSpc>
          <a:spcPct val="90000"/>
        </a:lnSpc>
        <a:spcBef>
          <a:spcPct val="0"/>
        </a:spcBef>
        <a:buNone/>
        <a:defRPr sz="4400" b="1" i="0" kern="1200">
          <a:solidFill>
            <a:schemeClr val="tx2"/>
          </a:solidFill>
          <a:latin typeface="Avenir Next"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pboily@uottawa.ca"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xkcd.com/552/"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70.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upload.wikimedia.org/wikipedia/commons/d/d0/TOAT_AFM.pn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B20AA-D14E-5944-97E0-BB014EB91FDB}"/>
              </a:ext>
            </a:extLst>
          </p:cNvPr>
          <p:cNvSpPr>
            <a:spLocks noGrp="1"/>
          </p:cNvSpPr>
          <p:nvPr>
            <p:ph type="ctrTitle"/>
          </p:nvPr>
        </p:nvSpPr>
        <p:spPr/>
        <p:txBody>
          <a:bodyPr/>
          <a:lstStyle/>
          <a:p>
            <a:r>
              <a:rPr lang="fr-FR" dirty="0"/>
              <a:t>Introduction à l'analyse des données</a:t>
            </a:r>
            <a:endParaRPr lang="en-US" dirty="0"/>
          </a:p>
        </p:txBody>
      </p:sp>
    </p:spTree>
    <p:extLst>
      <p:ext uri="{BB962C8B-B14F-4D97-AF65-F5344CB8AC3E}">
        <p14:creationId xmlns:p14="http://schemas.microsoft.com/office/powerpoint/2010/main" val="2682958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DONNÉES HIÉRARCHIQUES/ENCHEVÊTRÉES/</a:t>
            </a:r>
            <a:br>
              <a:rPr lang="en-US" sz="3600" b="1" dirty="0"/>
            </a:br>
            <a:r>
              <a:rPr lang="en-US" sz="3600" b="1" dirty="0"/>
              <a:t>MULTI-NIVEAUX</a:t>
            </a:r>
          </a:p>
        </p:txBody>
      </p:sp>
      <p:sp>
        <p:nvSpPr>
          <p:cNvPr id="3" name="Content Placeholder 2"/>
          <p:cNvSpPr>
            <a:spLocks noGrp="1"/>
          </p:cNvSpPr>
          <p:nvPr>
            <p:ph idx="1"/>
          </p:nvPr>
        </p:nvSpPr>
        <p:spPr>
          <a:xfrm>
            <a:off x="1371600" y="2286000"/>
            <a:ext cx="6664036" cy="3581400"/>
          </a:xfrm>
        </p:spPr>
        <p:txBody>
          <a:bodyPr>
            <a:normAutofit fontScale="92500" lnSpcReduction="10000"/>
          </a:bodyPr>
          <a:lstStyle/>
          <a:p>
            <a:pPr marL="0" indent="0" algn="just">
              <a:lnSpc>
                <a:spcPct val="110000"/>
              </a:lnSpc>
              <a:buNone/>
            </a:pPr>
            <a:r>
              <a:rPr lang="fr-FR" sz="2200" dirty="0">
                <a:latin typeface="Dagny OT" panose="020B0504020201020104" pitchFamily="34" charset="77"/>
              </a:rPr>
              <a:t>Lorsqu'une variable catégorielle possède plusieurs niveaux d'abstraction, de nouvelles variables catégorielles peuvent être créées à partir de ces niveaux. </a:t>
            </a:r>
          </a:p>
          <a:p>
            <a:pPr marL="0" indent="0" algn="just">
              <a:lnSpc>
                <a:spcPct val="110000"/>
              </a:lnSpc>
              <a:buNone/>
            </a:pPr>
            <a:endParaRPr lang="fr-FR" sz="500" dirty="0">
              <a:latin typeface="Dagny OT" panose="020B0504020201020104" pitchFamily="34" charset="77"/>
            </a:endParaRPr>
          </a:p>
          <a:p>
            <a:pPr marL="0" indent="0" algn="just">
              <a:lnSpc>
                <a:spcPct val="110000"/>
              </a:lnSpc>
              <a:buNone/>
            </a:pPr>
            <a:r>
              <a:rPr lang="fr-FR" sz="2200" dirty="0">
                <a:latin typeface="Dagny OT" panose="020B0504020201020104" pitchFamily="34" charset="77"/>
              </a:rPr>
              <a:t>La "nouvelle" variable catégorielle a des relations prédéfinies avec le niveau le plus détaillé.</a:t>
            </a:r>
            <a:endParaRPr lang="en-US" sz="300" dirty="0">
              <a:latin typeface="Dagny OT" panose="020B0504020201020104" pitchFamily="34" charset="77"/>
            </a:endParaRPr>
          </a:p>
          <a:p>
            <a:pPr marL="0" indent="0" algn="just">
              <a:lnSpc>
                <a:spcPct val="110000"/>
              </a:lnSpc>
              <a:buNone/>
            </a:pPr>
            <a:endParaRPr lang="fr-FR" sz="500" dirty="0">
              <a:latin typeface="Dagny OT" panose="020B0504020201020104" pitchFamily="34" charset="77"/>
            </a:endParaRPr>
          </a:p>
          <a:p>
            <a:pPr marL="0" indent="0" algn="just">
              <a:lnSpc>
                <a:spcPct val="110000"/>
              </a:lnSpc>
              <a:buNone/>
            </a:pPr>
            <a:r>
              <a:rPr lang="fr-FR" sz="2200" dirty="0">
                <a:latin typeface="Dagny OT" panose="020B0504020201020104" pitchFamily="34" charset="77"/>
              </a:rPr>
              <a:t>Nous pouvons souvent examiner les variables temporelles et spatiales de manière plus ou moins détaillée.</a:t>
            </a:r>
            <a:endParaRPr lang="en-US" sz="300" dirty="0">
              <a:latin typeface="Dagny OT" panose="020B0504020201020104" pitchFamily="34" charset="77"/>
            </a:endParaRPr>
          </a:p>
          <a:p>
            <a:pPr marL="0" indent="0" algn="just">
              <a:lnSpc>
                <a:spcPct val="110000"/>
              </a:lnSpc>
              <a:buNone/>
            </a:pPr>
            <a:endParaRPr lang="fr-FR" sz="500" b="1" dirty="0">
              <a:latin typeface="Dagny OT" panose="020B0504020201020104" pitchFamily="34" charset="77"/>
            </a:endParaRPr>
          </a:p>
          <a:p>
            <a:pPr marL="0" indent="0" algn="just">
              <a:lnSpc>
                <a:spcPct val="110000"/>
              </a:lnSpc>
              <a:buNone/>
            </a:pPr>
            <a:r>
              <a:rPr lang="fr-FR" sz="2200" b="1" dirty="0">
                <a:latin typeface="Dagny OT" panose="020B0504020201020104" pitchFamily="34" charset="77"/>
              </a:rPr>
              <a:t>Granularité des données : </a:t>
            </a:r>
            <a:r>
              <a:rPr lang="fr-FR" sz="2200" dirty="0">
                <a:latin typeface="Dagny OT" panose="020B0504020201020104" pitchFamily="34" charset="77"/>
              </a:rPr>
              <a:t>quel est le niveau de détail le plus élevé que nous pouvons observer dans les données ?</a:t>
            </a:r>
            <a:endParaRPr lang="en-US" sz="2200" dirty="0">
              <a:latin typeface="Dagny OT" panose="020B0504020201020104" pitchFamily="34" charset="77"/>
            </a:endParaRPr>
          </a:p>
        </p:txBody>
      </p:sp>
      <p:graphicFrame>
        <p:nvGraphicFramePr>
          <p:cNvPr id="4" name="Table 3"/>
          <p:cNvGraphicFramePr>
            <a:graphicFrameLocks noGrp="1"/>
          </p:cNvGraphicFramePr>
          <p:nvPr>
            <p:extLst>
              <p:ext uri="{D42A27DB-BD31-4B8C-83A1-F6EECF244321}">
                <p14:modId xmlns:p14="http://schemas.microsoft.com/office/powerpoint/2010/main" val="895486049"/>
              </p:ext>
            </p:extLst>
          </p:nvPr>
        </p:nvGraphicFramePr>
        <p:xfrm>
          <a:off x="8290012" y="1783080"/>
          <a:ext cx="3607578" cy="3291840"/>
        </p:xfrm>
        <a:graphic>
          <a:graphicData uri="http://schemas.openxmlformats.org/drawingml/2006/table">
            <a:tbl>
              <a:tblPr firstRow="1" bandRow="1">
                <a:tableStyleId>{5C22544A-7EE6-4342-B048-85BDC9FD1C3A}</a:tableStyleId>
              </a:tblPr>
              <a:tblGrid>
                <a:gridCol w="943738">
                  <a:extLst>
                    <a:ext uri="{9D8B030D-6E8A-4147-A177-3AD203B41FA5}">
                      <a16:colId xmlns:a16="http://schemas.microsoft.com/office/drawing/2014/main" val="20000"/>
                    </a:ext>
                  </a:extLst>
                </a:gridCol>
                <a:gridCol w="1374428">
                  <a:extLst>
                    <a:ext uri="{9D8B030D-6E8A-4147-A177-3AD203B41FA5}">
                      <a16:colId xmlns:a16="http://schemas.microsoft.com/office/drawing/2014/main" val="20001"/>
                    </a:ext>
                  </a:extLst>
                </a:gridCol>
                <a:gridCol w="1289412">
                  <a:extLst>
                    <a:ext uri="{9D8B030D-6E8A-4147-A177-3AD203B41FA5}">
                      <a16:colId xmlns:a16="http://schemas.microsoft.com/office/drawing/2014/main" val="20002"/>
                    </a:ext>
                  </a:extLst>
                </a:gridCol>
              </a:tblGrid>
              <a:tr h="360634">
                <a:tc>
                  <a:txBody>
                    <a:bodyPr/>
                    <a:lstStyle/>
                    <a:p>
                      <a:pPr algn="ctr"/>
                      <a:r>
                        <a:rPr lang="en-US" dirty="0" err="1">
                          <a:latin typeface="Dagny OT" panose="020B0504020201020104" pitchFamily="34" charset="77"/>
                        </a:rPr>
                        <a:t>Année</a:t>
                      </a:r>
                      <a:endParaRPr lang="en-US" dirty="0">
                        <a:latin typeface="Dagny OT" panose="020B0504020201020104" pitchFamily="34" charset="77"/>
                      </a:endParaRPr>
                    </a:p>
                  </a:txBody>
                  <a:tcPr/>
                </a:tc>
                <a:tc>
                  <a:txBody>
                    <a:bodyPr/>
                    <a:lstStyle/>
                    <a:p>
                      <a:pPr algn="ctr"/>
                      <a:r>
                        <a:rPr lang="en-US" dirty="0" err="1">
                          <a:latin typeface="Dagny OT" panose="020B0504020201020104" pitchFamily="34" charset="77"/>
                        </a:rPr>
                        <a:t>Trimestre</a:t>
                      </a:r>
                      <a:endParaRPr lang="en-US" dirty="0">
                        <a:latin typeface="Dagny OT" panose="020B0504020201020104" pitchFamily="34" charset="77"/>
                      </a:endParaRPr>
                    </a:p>
                  </a:txBody>
                  <a:tcPr/>
                </a:tc>
                <a:tc>
                  <a:txBody>
                    <a:bodyPr/>
                    <a:lstStyle/>
                    <a:p>
                      <a:pPr algn="ctr"/>
                      <a:r>
                        <a:rPr lang="en-US" dirty="0" err="1">
                          <a:latin typeface="Dagny OT" panose="020B0504020201020104" pitchFamily="34" charset="77"/>
                        </a:rPr>
                        <a:t>Compte_Q</a:t>
                      </a:r>
                      <a:endParaRPr lang="en-US" dirty="0">
                        <a:latin typeface="Dagny OT" panose="020B0504020201020104" pitchFamily="34" charset="77"/>
                      </a:endParaRPr>
                    </a:p>
                  </a:txBody>
                  <a:tcPr/>
                </a:tc>
                <a:extLst>
                  <a:ext uri="{0D108BD9-81ED-4DB2-BD59-A6C34878D82A}">
                    <a16:rowId xmlns:a16="http://schemas.microsoft.com/office/drawing/2014/main" val="10000"/>
                  </a:ext>
                </a:extLst>
              </a:tr>
              <a:tr h="365643">
                <a:tc>
                  <a:txBody>
                    <a:bodyPr/>
                    <a:lstStyle/>
                    <a:p>
                      <a:pPr algn="ctr"/>
                      <a:r>
                        <a:rPr lang="en-US" dirty="0">
                          <a:latin typeface="Dagny OT" panose="020B0504020201020104" pitchFamily="34" charset="77"/>
                        </a:rPr>
                        <a:t>2012</a:t>
                      </a:r>
                    </a:p>
                  </a:txBody>
                  <a:tcPr/>
                </a:tc>
                <a:tc>
                  <a:txBody>
                    <a:bodyPr/>
                    <a:lstStyle/>
                    <a:p>
                      <a:pPr algn="ctr"/>
                      <a:r>
                        <a:rPr lang="en-US" dirty="0">
                          <a:latin typeface="Dagny OT" panose="020B0504020201020104" pitchFamily="34" charset="77"/>
                        </a:rPr>
                        <a:t>1</a:t>
                      </a:r>
                    </a:p>
                  </a:txBody>
                  <a:tcPr/>
                </a:tc>
                <a:tc>
                  <a:txBody>
                    <a:bodyPr/>
                    <a:lstStyle/>
                    <a:p>
                      <a:pPr algn="ctr"/>
                      <a:r>
                        <a:rPr lang="en-US" dirty="0">
                          <a:latin typeface="Dagny OT" panose="020B0504020201020104" pitchFamily="34" charset="77"/>
                        </a:rPr>
                        <a:t>34</a:t>
                      </a:r>
                    </a:p>
                  </a:txBody>
                  <a:tcPr/>
                </a:tc>
                <a:extLst>
                  <a:ext uri="{0D108BD9-81ED-4DB2-BD59-A6C34878D82A}">
                    <a16:rowId xmlns:a16="http://schemas.microsoft.com/office/drawing/2014/main" val="10001"/>
                  </a:ext>
                </a:extLst>
              </a:tr>
              <a:tr h="365643">
                <a:tc>
                  <a:txBody>
                    <a:bodyPr/>
                    <a:lstStyle/>
                    <a:p>
                      <a:pPr algn="ctr"/>
                      <a:r>
                        <a:rPr lang="en-US" dirty="0">
                          <a:latin typeface="Dagny OT" panose="020B0504020201020104" pitchFamily="34" charset="77"/>
                        </a:rPr>
                        <a:t>2012</a:t>
                      </a:r>
                    </a:p>
                  </a:txBody>
                  <a:tcPr/>
                </a:tc>
                <a:tc>
                  <a:txBody>
                    <a:bodyPr/>
                    <a:lstStyle/>
                    <a:p>
                      <a:pPr algn="ctr"/>
                      <a:r>
                        <a:rPr lang="en-US" dirty="0">
                          <a:latin typeface="Dagny OT" panose="020B0504020201020104" pitchFamily="34" charset="77"/>
                        </a:rPr>
                        <a:t>2</a:t>
                      </a:r>
                    </a:p>
                  </a:txBody>
                  <a:tcPr/>
                </a:tc>
                <a:tc>
                  <a:txBody>
                    <a:bodyPr/>
                    <a:lstStyle/>
                    <a:p>
                      <a:pPr algn="ctr"/>
                      <a:r>
                        <a:rPr lang="en-US" dirty="0">
                          <a:latin typeface="Dagny OT" panose="020B0504020201020104" pitchFamily="34" charset="77"/>
                        </a:rPr>
                        <a:t>12</a:t>
                      </a:r>
                    </a:p>
                  </a:txBody>
                  <a:tcPr/>
                </a:tc>
                <a:extLst>
                  <a:ext uri="{0D108BD9-81ED-4DB2-BD59-A6C34878D82A}">
                    <a16:rowId xmlns:a16="http://schemas.microsoft.com/office/drawing/2014/main" val="10002"/>
                  </a:ext>
                </a:extLst>
              </a:tr>
              <a:tr h="365643">
                <a:tc>
                  <a:txBody>
                    <a:bodyPr/>
                    <a:lstStyle/>
                    <a:p>
                      <a:pPr algn="ctr"/>
                      <a:r>
                        <a:rPr lang="en-US" dirty="0">
                          <a:latin typeface="Dagny OT" panose="020B0504020201020104" pitchFamily="34" charset="77"/>
                        </a:rPr>
                        <a:t>2012</a:t>
                      </a:r>
                    </a:p>
                  </a:txBody>
                  <a:tcPr/>
                </a:tc>
                <a:tc>
                  <a:txBody>
                    <a:bodyPr/>
                    <a:lstStyle/>
                    <a:p>
                      <a:pPr algn="ctr"/>
                      <a:r>
                        <a:rPr lang="en-US" dirty="0">
                          <a:latin typeface="Dagny OT" panose="020B0504020201020104" pitchFamily="34" charset="77"/>
                        </a:rPr>
                        <a:t>3</a:t>
                      </a:r>
                    </a:p>
                  </a:txBody>
                  <a:tcPr/>
                </a:tc>
                <a:tc>
                  <a:txBody>
                    <a:bodyPr/>
                    <a:lstStyle/>
                    <a:p>
                      <a:pPr algn="ctr"/>
                      <a:r>
                        <a:rPr lang="en-US" dirty="0">
                          <a:latin typeface="Dagny OT" panose="020B0504020201020104" pitchFamily="34" charset="77"/>
                        </a:rPr>
                        <a:t>52</a:t>
                      </a:r>
                    </a:p>
                  </a:txBody>
                  <a:tcPr/>
                </a:tc>
                <a:extLst>
                  <a:ext uri="{0D108BD9-81ED-4DB2-BD59-A6C34878D82A}">
                    <a16:rowId xmlns:a16="http://schemas.microsoft.com/office/drawing/2014/main" val="10003"/>
                  </a:ext>
                </a:extLst>
              </a:tr>
              <a:tr h="365643">
                <a:tc>
                  <a:txBody>
                    <a:bodyPr/>
                    <a:lstStyle/>
                    <a:p>
                      <a:pPr algn="ctr"/>
                      <a:r>
                        <a:rPr lang="en-US" dirty="0">
                          <a:latin typeface="Dagny OT" panose="020B0504020201020104" pitchFamily="34" charset="77"/>
                        </a:rPr>
                        <a:t>2012</a:t>
                      </a:r>
                    </a:p>
                  </a:txBody>
                  <a:tcPr/>
                </a:tc>
                <a:tc>
                  <a:txBody>
                    <a:bodyPr/>
                    <a:lstStyle/>
                    <a:p>
                      <a:pPr algn="ctr"/>
                      <a:r>
                        <a:rPr lang="en-US" dirty="0">
                          <a:latin typeface="Dagny OT" panose="020B0504020201020104" pitchFamily="34" charset="77"/>
                        </a:rPr>
                        <a:t>4</a:t>
                      </a:r>
                    </a:p>
                  </a:txBody>
                  <a:tcPr/>
                </a:tc>
                <a:tc>
                  <a:txBody>
                    <a:bodyPr/>
                    <a:lstStyle/>
                    <a:p>
                      <a:pPr algn="ctr"/>
                      <a:r>
                        <a:rPr lang="en-US" dirty="0">
                          <a:latin typeface="Dagny OT" panose="020B0504020201020104" pitchFamily="34" charset="77"/>
                        </a:rPr>
                        <a:t>0</a:t>
                      </a:r>
                    </a:p>
                  </a:txBody>
                  <a:tcPr/>
                </a:tc>
                <a:extLst>
                  <a:ext uri="{0D108BD9-81ED-4DB2-BD59-A6C34878D82A}">
                    <a16:rowId xmlns:a16="http://schemas.microsoft.com/office/drawing/2014/main" val="10004"/>
                  </a:ext>
                </a:extLst>
              </a:tr>
              <a:tr h="365643">
                <a:tc>
                  <a:txBody>
                    <a:bodyPr/>
                    <a:lstStyle/>
                    <a:p>
                      <a:pPr algn="ctr"/>
                      <a:r>
                        <a:rPr lang="en-US" dirty="0">
                          <a:latin typeface="Dagny OT" panose="020B0504020201020104" pitchFamily="34" charset="77"/>
                        </a:rPr>
                        <a:t>2013</a:t>
                      </a:r>
                    </a:p>
                  </a:txBody>
                  <a:tcPr/>
                </a:tc>
                <a:tc>
                  <a:txBody>
                    <a:bodyPr/>
                    <a:lstStyle/>
                    <a:p>
                      <a:pPr algn="ctr"/>
                      <a:r>
                        <a:rPr lang="en-US" dirty="0">
                          <a:latin typeface="Dagny OT" panose="020B0504020201020104" pitchFamily="34" charset="77"/>
                        </a:rPr>
                        <a:t>1</a:t>
                      </a:r>
                    </a:p>
                  </a:txBody>
                  <a:tcPr/>
                </a:tc>
                <a:tc>
                  <a:txBody>
                    <a:bodyPr/>
                    <a:lstStyle/>
                    <a:p>
                      <a:pPr algn="ctr"/>
                      <a:r>
                        <a:rPr lang="en-US" dirty="0">
                          <a:latin typeface="Dagny OT" panose="020B0504020201020104" pitchFamily="34" charset="77"/>
                        </a:rPr>
                        <a:t>21</a:t>
                      </a:r>
                    </a:p>
                  </a:txBody>
                  <a:tcPr/>
                </a:tc>
                <a:extLst>
                  <a:ext uri="{0D108BD9-81ED-4DB2-BD59-A6C34878D82A}">
                    <a16:rowId xmlns:a16="http://schemas.microsoft.com/office/drawing/2014/main" val="10005"/>
                  </a:ext>
                </a:extLst>
              </a:tr>
              <a:tr h="365643">
                <a:tc>
                  <a:txBody>
                    <a:bodyPr/>
                    <a:lstStyle/>
                    <a:p>
                      <a:pPr algn="ctr"/>
                      <a:r>
                        <a:rPr lang="en-US" dirty="0">
                          <a:latin typeface="Dagny OT" panose="020B0504020201020104" pitchFamily="34" charset="77"/>
                        </a:rPr>
                        <a:t>2013</a:t>
                      </a:r>
                    </a:p>
                  </a:txBody>
                  <a:tcPr/>
                </a:tc>
                <a:tc>
                  <a:txBody>
                    <a:bodyPr/>
                    <a:lstStyle/>
                    <a:p>
                      <a:pPr algn="ctr"/>
                      <a:r>
                        <a:rPr lang="en-US" dirty="0">
                          <a:latin typeface="Dagny OT" panose="020B0504020201020104" pitchFamily="34" charset="77"/>
                        </a:rPr>
                        <a:t>2</a:t>
                      </a:r>
                    </a:p>
                  </a:txBody>
                  <a:tcPr/>
                </a:tc>
                <a:tc>
                  <a:txBody>
                    <a:bodyPr/>
                    <a:lstStyle/>
                    <a:p>
                      <a:pPr algn="ctr"/>
                      <a:r>
                        <a:rPr lang="en-US" dirty="0">
                          <a:latin typeface="Dagny OT" panose="020B0504020201020104" pitchFamily="34" charset="77"/>
                        </a:rPr>
                        <a:t>9</a:t>
                      </a:r>
                    </a:p>
                  </a:txBody>
                  <a:tcPr/>
                </a:tc>
                <a:extLst>
                  <a:ext uri="{0D108BD9-81ED-4DB2-BD59-A6C34878D82A}">
                    <a16:rowId xmlns:a16="http://schemas.microsoft.com/office/drawing/2014/main" val="10006"/>
                  </a:ext>
                </a:extLst>
              </a:tr>
              <a:tr h="365643">
                <a:tc>
                  <a:txBody>
                    <a:bodyPr/>
                    <a:lstStyle/>
                    <a:p>
                      <a:pPr algn="ctr"/>
                      <a:r>
                        <a:rPr lang="en-US" dirty="0">
                          <a:latin typeface="Dagny OT" panose="020B0504020201020104" pitchFamily="34" charset="77"/>
                        </a:rPr>
                        <a:t>2013</a:t>
                      </a:r>
                    </a:p>
                  </a:txBody>
                  <a:tcPr/>
                </a:tc>
                <a:tc>
                  <a:txBody>
                    <a:bodyPr/>
                    <a:lstStyle/>
                    <a:p>
                      <a:pPr algn="ctr"/>
                      <a:r>
                        <a:rPr lang="en-US" dirty="0">
                          <a:latin typeface="Dagny OT" panose="020B0504020201020104" pitchFamily="34" charset="77"/>
                        </a:rPr>
                        <a:t>3</a:t>
                      </a:r>
                    </a:p>
                  </a:txBody>
                  <a:tcPr/>
                </a:tc>
                <a:tc>
                  <a:txBody>
                    <a:bodyPr/>
                    <a:lstStyle/>
                    <a:p>
                      <a:pPr algn="ctr"/>
                      <a:r>
                        <a:rPr lang="en-US" dirty="0">
                          <a:latin typeface="Dagny OT" panose="020B0504020201020104" pitchFamily="34" charset="77"/>
                        </a:rPr>
                        <a:t>112</a:t>
                      </a:r>
                    </a:p>
                  </a:txBody>
                  <a:tcPr/>
                </a:tc>
                <a:extLst>
                  <a:ext uri="{0D108BD9-81ED-4DB2-BD59-A6C34878D82A}">
                    <a16:rowId xmlns:a16="http://schemas.microsoft.com/office/drawing/2014/main" val="10007"/>
                  </a:ext>
                </a:extLst>
              </a:tr>
              <a:tr h="365643">
                <a:tc>
                  <a:txBody>
                    <a:bodyPr/>
                    <a:lstStyle/>
                    <a:p>
                      <a:pPr algn="ctr"/>
                      <a:r>
                        <a:rPr lang="en-US" dirty="0">
                          <a:latin typeface="Dagny OT" panose="020B0504020201020104" pitchFamily="34" charset="77"/>
                        </a:rPr>
                        <a:t>2103</a:t>
                      </a:r>
                    </a:p>
                  </a:txBody>
                  <a:tcPr/>
                </a:tc>
                <a:tc>
                  <a:txBody>
                    <a:bodyPr/>
                    <a:lstStyle/>
                    <a:p>
                      <a:pPr algn="ctr"/>
                      <a:r>
                        <a:rPr lang="en-US" dirty="0">
                          <a:latin typeface="Dagny OT" panose="020B0504020201020104" pitchFamily="34" charset="77"/>
                        </a:rPr>
                        <a:t>4</a:t>
                      </a:r>
                    </a:p>
                  </a:txBody>
                  <a:tcPr/>
                </a:tc>
                <a:tc>
                  <a:txBody>
                    <a:bodyPr/>
                    <a:lstStyle/>
                    <a:p>
                      <a:pPr algn="ctr"/>
                      <a:r>
                        <a:rPr lang="en-US" dirty="0">
                          <a:latin typeface="Dagny OT" panose="020B0504020201020104" pitchFamily="34" charset="77"/>
                        </a:rPr>
                        <a:t>8</a:t>
                      </a:r>
                    </a:p>
                  </a:txBody>
                  <a:tcPr/>
                </a:tc>
                <a:extLst>
                  <a:ext uri="{0D108BD9-81ED-4DB2-BD59-A6C34878D82A}">
                    <a16:rowId xmlns:a16="http://schemas.microsoft.com/office/drawing/2014/main" val="10008"/>
                  </a:ext>
                </a:extLst>
              </a:tr>
            </a:tbl>
          </a:graphicData>
        </a:graphic>
      </p:graphicFrame>
      <p:graphicFrame>
        <p:nvGraphicFramePr>
          <p:cNvPr id="5" name="Table 4">
            <a:extLst>
              <a:ext uri="{FF2B5EF4-FFF2-40B4-BE49-F238E27FC236}">
                <a16:creationId xmlns:a16="http://schemas.microsoft.com/office/drawing/2014/main" id="{AC1A8FF3-B571-B948-B276-708B7ABB94EF}"/>
              </a:ext>
            </a:extLst>
          </p:cNvPr>
          <p:cNvGraphicFramePr>
            <a:graphicFrameLocks noGrp="1"/>
          </p:cNvGraphicFramePr>
          <p:nvPr>
            <p:extLst>
              <p:ext uri="{D42A27DB-BD31-4B8C-83A1-F6EECF244321}">
                <p14:modId xmlns:p14="http://schemas.microsoft.com/office/powerpoint/2010/main" val="1501905542"/>
              </p:ext>
            </p:extLst>
          </p:nvPr>
        </p:nvGraphicFramePr>
        <p:xfrm>
          <a:off x="8864786" y="5318760"/>
          <a:ext cx="2458029" cy="1097280"/>
        </p:xfrm>
        <a:graphic>
          <a:graphicData uri="http://schemas.openxmlformats.org/drawingml/2006/table">
            <a:tbl>
              <a:tblPr firstRow="1" bandRow="1">
                <a:tableStyleId>{5C22544A-7EE6-4342-B048-85BDC9FD1C3A}</a:tableStyleId>
              </a:tblPr>
              <a:tblGrid>
                <a:gridCol w="1038773">
                  <a:extLst>
                    <a:ext uri="{9D8B030D-6E8A-4147-A177-3AD203B41FA5}">
                      <a16:colId xmlns:a16="http://schemas.microsoft.com/office/drawing/2014/main" val="20000"/>
                    </a:ext>
                  </a:extLst>
                </a:gridCol>
                <a:gridCol w="1419256">
                  <a:extLst>
                    <a:ext uri="{9D8B030D-6E8A-4147-A177-3AD203B41FA5}">
                      <a16:colId xmlns:a16="http://schemas.microsoft.com/office/drawing/2014/main" val="20002"/>
                    </a:ext>
                  </a:extLst>
                </a:gridCol>
              </a:tblGrid>
              <a:tr h="360634">
                <a:tc>
                  <a:txBody>
                    <a:bodyPr/>
                    <a:lstStyle/>
                    <a:p>
                      <a:pPr algn="ctr"/>
                      <a:r>
                        <a:rPr lang="en-US" dirty="0" err="1">
                          <a:latin typeface="Dagny OT" panose="020B0504020201020104" pitchFamily="34" charset="77"/>
                        </a:rPr>
                        <a:t>Année</a:t>
                      </a:r>
                      <a:endParaRPr lang="en-US" dirty="0">
                        <a:latin typeface="Dagny OT" panose="020B0504020201020104" pitchFamily="34" charset="77"/>
                      </a:endParaRPr>
                    </a:p>
                  </a:txBody>
                  <a:tcPr/>
                </a:tc>
                <a:tc>
                  <a:txBody>
                    <a:bodyPr/>
                    <a:lstStyle/>
                    <a:p>
                      <a:pPr algn="ctr"/>
                      <a:r>
                        <a:rPr lang="en-US" dirty="0" err="1">
                          <a:latin typeface="Dagny OT" panose="020B0504020201020104" pitchFamily="34" charset="77"/>
                        </a:rPr>
                        <a:t>Compte_A</a:t>
                      </a:r>
                      <a:endParaRPr lang="en-US" dirty="0">
                        <a:latin typeface="Dagny OT" panose="020B0504020201020104" pitchFamily="34" charset="77"/>
                      </a:endParaRPr>
                    </a:p>
                  </a:txBody>
                  <a:tcPr/>
                </a:tc>
                <a:extLst>
                  <a:ext uri="{0D108BD9-81ED-4DB2-BD59-A6C34878D82A}">
                    <a16:rowId xmlns:a16="http://schemas.microsoft.com/office/drawing/2014/main" val="10000"/>
                  </a:ext>
                </a:extLst>
              </a:tr>
              <a:tr h="365643">
                <a:tc>
                  <a:txBody>
                    <a:bodyPr/>
                    <a:lstStyle/>
                    <a:p>
                      <a:pPr algn="ctr"/>
                      <a:r>
                        <a:rPr lang="en-US" dirty="0">
                          <a:latin typeface="Dagny OT" panose="020B0504020201020104" pitchFamily="34" charset="77"/>
                        </a:rPr>
                        <a:t>2012</a:t>
                      </a:r>
                    </a:p>
                  </a:txBody>
                  <a:tcPr/>
                </a:tc>
                <a:tc>
                  <a:txBody>
                    <a:bodyPr/>
                    <a:lstStyle/>
                    <a:p>
                      <a:pPr algn="ctr"/>
                      <a:r>
                        <a:rPr lang="en-US" dirty="0">
                          <a:latin typeface="Dagny OT" panose="020B0504020201020104" pitchFamily="34" charset="77"/>
                        </a:rPr>
                        <a:t>98</a:t>
                      </a:r>
                    </a:p>
                  </a:txBody>
                  <a:tcPr/>
                </a:tc>
                <a:extLst>
                  <a:ext uri="{0D108BD9-81ED-4DB2-BD59-A6C34878D82A}">
                    <a16:rowId xmlns:a16="http://schemas.microsoft.com/office/drawing/2014/main" val="10004"/>
                  </a:ext>
                </a:extLst>
              </a:tr>
              <a:tr h="365643">
                <a:tc>
                  <a:txBody>
                    <a:bodyPr/>
                    <a:lstStyle/>
                    <a:p>
                      <a:pPr algn="ctr"/>
                      <a:r>
                        <a:rPr lang="en-US" dirty="0">
                          <a:latin typeface="Dagny OT" panose="020B0504020201020104" pitchFamily="34" charset="77"/>
                        </a:rPr>
                        <a:t>2013</a:t>
                      </a:r>
                    </a:p>
                  </a:txBody>
                  <a:tcPr/>
                </a:tc>
                <a:tc>
                  <a:txBody>
                    <a:bodyPr/>
                    <a:lstStyle/>
                    <a:p>
                      <a:pPr algn="ctr"/>
                      <a:r>
                        <a:rPr lang="en-US" dirty="0">
                          <a:latin typeface="Dagny OT" panose="020B0504020201020104" pitchFamily="34" charset="77"/>
                        </a:rPr>
                        <a:t>150</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5591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Aperçus</a:t>
            </a:r>
            <a:r>
              <a:rPr lang="en-US" dirty="0"/>
              <a:t> et </a:t>
            </a:r>
            <a:r>
              <a:rPr lang="en-US" dirty="0" err="1"/>
              <a:t>calculs</a:t>
            </a:r>
            <a:br>
              <a:rPr lang="en-US" dirty="0"/>
            </a:br>
            <a:r>
              <a:rPr lang="en-US" dirty="0"/>
              <a:t>Techniques de base</a:t>
            </a:r>
          </a:p>
        </p:txBody>
      </p:sp>
      <p:sp>
        <p:nvSpPr>
          <p:cNvPr id="3" name="Text Placeholder 2"/>
          <p:cNvSpPr>
            <a:spLocks noGrp="1"/>
          </p:cNvSpPr>
          <p:nvPr>
            <p:ph type="body" idx="1"/>
          </p:nvPr>
        </p:nvSpPr>
        <p:spPr/>
        <p:txBody>
          <a:bodyPr/>
          <a:lstStyle/>
          <a:p>
            <a:r>
              <a:rPr lang="fr-FR" dirty="0"/>
              <a:t>TECHNIQUES DE BASE D’ANALYSE DES DONNÉES</a:t>
            </a:r>
            <a:endParaRPr lang="en-US" dirty="0"/>
          </a:p>
        </p:txBody>
      </p:sp>
    </p:spTree>
    <p:extLst>
      <p:ext uri="{BB962C8B-B14F-4D97-AF65-F5344CB8AC3E}">
        <p14:creationId xmlns:p14="http://schemas.microsoft.com/office/powerpoint/2010/main" val="140156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COMMENT RÉSUMER LES DONNÉES</a:t>
            </a:r>
          </a:p>
        </p:txBody>
      </p:sp>
      <p:sp>
        <p:nvSpPr>
          <p:cNvPr id="5" name="Content Placeholder 4"/>
          <p:cNvSpPr>
            <a:spLocks noGrp="1"/>
          </p:cNvSpPr>
          <p:nvPr>
            <p:ph sz="half" idx="1"/>
          </p:nvPr>
        </p:nvSpPr>
        <p:spPr>
          <a:xfrm>
            <a:off x="1371599" y="2285999"/>
            <a:ext cx="5472545" cy="3581401"/>
          </a:xfrm>
        </p:spPr>
        <p:txBody>
          <a:bodyPr>
            <a:normAutofit/>
          </a:bodyPr>
          <a:lstStyle/>
          <a:p>
            <a:pPr marL="0" indent="0">
              <a:lnSpc>
                <a:spcPct val="100000"/>
              </a:lnSpc>
              <a:buNone/>
            </a:pPr>
            <a:r>
              <a:rPr lang="fr-FR" b="1" dirty="0">
                <a:latin typeface="Dagny OT" panose="020B0504020201020104" pitchFamily="34" charset="77"/>
              </a:rPr>
              <a:t>Min : </a:t>
            </a:r>
            <a:r>
              <a:rPr lang="fr-FR" dirty="0">
                <a:latin typeface="Dagny OT" panose="020B0504020201020104" pitchFamily="34" charset="77"/>
              </a:rPr>
              <a:t>la plus petite valeur</a:t>
            </a:r>
          </a:p>
          <a:p>
            <a:pPr marL="0" indent="0">
              <a:lnSpc>
                <a:spcPct val="100000"/>
              </a:lnSpc>
              <a:buNone/>
            </a:pPr>
            <a:r>
              <a:rPr lang="fr-FR" b="1" dirty="0">
                <a:latin typeface="Dagny OT" panose="020B0504020201020104" pitchFamily="34" charset="77"/>
              </a:rPr>
              <a:t>Max : </a:t>
            </a:r>
            <a:r>
              <a:rPr lang="fr-FR" dirty="0">
                <a:latin typeface="Dagny OT" panose="020B0504020201020104" pitchFamily="34" charset="77"/>
              </a:rPr>
              <a:t>la plus grande valeur</a:t>
            </a:r>
          </a:p>
          <a:p>
            <a:pPr marL="0" indent="0">
              <a:lnSpc>
                <a:spcPct val="100000"/>
              </a:lnSpc>
              <a:buNone/>
            </a:pPr>
            <a:r>
              <a:rPr lang="fr-FR" b="1" dirty="0">
                <a:latin typeface="Dagny OT" panose="020B0504020201020104" pitchFamily="34" charset="77"/>
              </a:rPr>
              <a:t>Médiane : </a:t>
            </a:r>
            <a:r>
              <a:rPr lang="fr-FR" dirty="0">
                <a:latin typeface="Dagny OT" panose="020B0504020201020104" pitchFamily="34" charset="77"/>
              </a:rPr>
              <a:t>valeur « centrale »  </a:t>
            </a:r>
          </a:p>
          <a:p>
            <a:pPr marL="0" indent="0">
              <a:lnSpc>
                <a:spcPct val="100000"/>
              </a:lnSpc>
              <a:buNone/>
            </a:pPr>
            <a:r>
              <a:rPr lang="fr-FR" b="1" dirty="0">
                <a:latin typeface="Dagny OT" panose="020B0504020201020104" pitchFamily="34" charset="77"/>
              </a:rPr>
              <a:t>Mode : </a:t>
            </a:r>
            <a:r>
              <a:rPr lang="fr-FR" dirty="0">
                <a:latin typeface="Dagny OT" panose="020B0504020201020104" pitchFamily="34" charset="77"/>
              </a:rPr>
              <a:t>valeur la plus fréquente</a:t>
            </a:r>
          </a:p>
          <a:p>
            <a:pPr marL="0" indent="0">
              <a:lnSpc>
                <a:spcPct val="100000"/>
              </a:lnSpc>
              <a:buNone/>
            </a:pPr>
            <a:r>
              <a:rPr lang="fr-FR" b="1" dirty="0">
                <a:latin typeface="Dagny OT" panose="020B0504020201020104" pitchFamily="34" charset="77"/>
              </a:rPr>
              <a:t>Valeurs uniques : </a:t>
            </a:r>
            <a:r>
              <a:rPr lang="fr-FR" dirty="0">
                <a:latin typeface="Dagny OT" panose="020B0504020201020104" pitchFamily="34" charset="77"/>
              </a:rPr>
              <a:t>liste des valeurs uniques</a:t>
            </a:r>
          </a:p>
          <a:p>
            <a:pPr marL="0" indent="0">
              <a:lnSpc>
                <a:spcPct val="100000"/>
              </a:lnSpc>
              <a:buNone/>
            </a:pPr>
            <a:r>
              <a:rPr lang="fr-FR" dirty="0">
                <a:latin typeface="Dagny OT" panose="020B0504020201020104" pitchFamily="34" charset="77"/>
              </a:rPr>
              <a:t>etc. </a:t>
            </a:r>
          </a:p>
        </p:txBody>
      </p:sp>
      <p:graphicFrame>
        <p:nvGraphicFramePr>
          <p:cNvPr id="6" name="Table 5"/>
          <p:cNvGraphicFramePr>
            <a:graphicFrameLocks noGrp="1"/>
          </p:cNvGraphicFramePr>
          <p:nvPr>
            <p:extLst>
              <p:ext uri="{D42A27DB-BD31-4B8C-83A1-F6EECF244321}">
                <p14:modId xmlns:p14="http://schemas.microsoft.com/office/powerpoint/2010/main" val="4128277119"/>
              </p:ext>
            </p:extLst>
          </p:nvPr>
        </p:nvGraphicFramePr>
        <p:xfrm>
          <a:off x="7286574" y="2167031"/>
          <a:ext cx="2671552" cy="3859668"/>
        </p:xfrm>
        <a:graphic>
          <a:graphicData uri="http://schemas.openxmlformats.org/drawingml/2006/table">
            <a:tbl>
              <a:tblPr firstRow="1" bandRow="1">
                <a:tableStyleId>{5C22544A-7EE6-4342-B048-85BDC9FD1C3A}</a:tableStyleId>
              </a:tblPr>
              <a:tblGrid>
                <a:gridCol w="1335776">
                  <a:extLst>
                    <a:ext uri="{9D8B030D-6E8A-4147-A177-3AD203B41FA5}">
                      <a16:colId xmlns:a16="http://schemas.microsoft.com/office/drawing/2014/main" val="20000"/>
                    </a:ext>
                  </a:extLst>
                </a:gridCol>
                <a:gridCol w="1335776">
                  <a:extLst>
                    <a:ext uri="{9D8B030D-6E8A-4147-A177-3AD203B41FA5}">
                      <a16:colId xmlns:a16="http://schemas.microsoft.com/office/drawing/2014/main" val="20001"/>
                    </a:ext>
                  </a:extLst>
                </a:gridCol>
              </a:tblGrid>
              <a:tr h="0">
                <a:tc>
                  <a:txBody>
                    <a:bodyPr/>
                    <a:lstStyle/>
                    <a:p>
                      <a:pPr marL="0" algn="ctr" defTabSz="457182" rtl="0" eaLnBrk="1" latinLnBrk="0" hangingPunct="1"/>
                      <a:r>
                        <a:rPr lang="en-US" sz="1800" b="1" kern="1200" dirty="0">
                          <a:solidFill>
                            <a:schemeClr val="lt1"/>
                          </a:solidFill>
                          <a:latin typeface="Dagny OT" panose="020B0504020201020104" pitchFamily="34" charset="77"/>
                          <a:ea typeface="+mn-ea"/>
                          <a:cs typeface="+mn-cs"/>
                        </a:rPr>
                        <a:t>Signal</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457182" rtl="0" eaLnBrk="1" latinLnBrk="0" hangingPunct="1"/>
                      <a:r>
                        <a:rPr lang="en-US" sz="1800" b="1" kern="1200" dirty="0">
                          <a:solidFill>
                            <a:schemeClr val="lt1"/>
                          </a:solidFill>
                          <a:latin typeface="Dagny OT" panose="020B0504020201020104" pitchFamily="34" charset="77"/>
                          <a:ea typeface="+mn-ea"/>
                          <a:cs typeface="+mn-cs"/>
                        </a:rPr>
                        <a:t>Type</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0"/>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4.31</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Bleu</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1"/>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5.34</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Orange</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3.79</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Bleu</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3"/>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5.19</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Bleu</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4"/>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4.93</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err="1">
                          <a:solidFill>
                            <a:schemeClr val="dk1"/>
                          </a:solidFill>
                          <a:latin typeface="Dagny OT" panose="020B0504020201020104" pitchFamily="34" charset="77"/>
                          <a:ea typeface="+mn-ea"/>
                          <a:cs typeface="+mn-cs"/>
                        </a:rPr>
                        <a:t>Vert</a:t>
                      </a:r>
                      <a:endParaRPr lang="en-US" sz="1800" kern="1200" dirty="0">
                        <a:solidFill>
                          <a:schemeClr val="dk1"/>
                        </a:solidFill>
                        <a:latin typeface="Dagny OT" panose="020B0504020201020104" pitchFamily="34" charset="77"/>
                        <a:ea typeface="+mn-ea"/>
                        <a:cs typeface="+mn-cs"/>
                      </a:endParaRP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5"/>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5.76</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Orange</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6"/>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3.25</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Orange</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7"/>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7.12</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Orange</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8"/>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2.85</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Bleu</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57341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032" y="685800"/>
            <a:ext cx="9743768" cy="1485900"/>
          </a:xfrm>
        </p:spPr>
        <p:txBody>
          <a:bodyPr>
            <a:normAutofit/>
          </a:bodyPr>
          <a:lstStyle/>
          <a:p>
            <a:r>
              <a:rPr lang="en-US" sz="3600" b="1" dirty="0"/>
              <a:t>COMMENT RÉSUMER LES DONNÉES</a:t>
            </a:r>
          </a:p>
        </p:txBody>
      </p:sp>
      <p:sp>
        <p:nvSpPr>
          <p:cNvPr id="3" name="Content Placeholder 2"/>
          <p:cNvSpPr>
            <a:spLocks noGrp="1"/>
          </p:cNvSpPr>
          <p:nvPr>
            <p:ph sz="half" idx="1"/>
          </p:nvPr>
        </p:nvSpPr>
        <p:spPr>
          <a:xfrm>
            <a:off x="1229032" y="2124513"/>
            <a:ext cx="6620323" cy="4335281"/>
          </a:xfrm>
        </p:spPr>
        <p:txBody>
          <a:bodyPr>
            <a:noAutofit/>
          </a:bodyPr>
          <a:lstStyle/>
          <a:p>
            <a:pPr marL="0" indent="0" algn="just">
              <a:lnSpc>
                <a:spcPct val="100000"/>
              </a:lnSpc>
              <a:buNone/>
            </a:pPr>
            <a:r>
              <a:rPr lang="fr-FR" dirty="0">
                <a:latin typeface="Dagny OT" panose="020B0504020201020104" pitchFamily="34" charset="77"/>
              </a:rPr>
              <a:t>Nous pouvons effectuer des opérations sur un ensemble de données, (généralement sur ses </a:t>
            </a:r>
            <a:r>
              <a:rPr lang="fr-FR" b="1" dirty="0">
                <a:latin typeface="Dagny OT" panose="020B0504020201020104" pitchFamily="34" charset="77"/>
              </a:rPr>
              <a:t>colonnes</a:t>
            </a:r>
            <a:r>
              <a:rPr lang="fr-FR" dirty="0">
                <a:latin typeface="Dagny OT" panose="020B0504020201020104" pitchFamily="34" charset="77"/>
              </a:rPr>
              <a:t>).</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Une telle opération revient à </a:t>
            </a:r>
            <a:r>
              <a:rPr lang="fr-FR" b="1" dirty="0">
                <a:latin typeface="Dagny OT" panose="020B0504020201020104" pitchFamily="34" charset="77"/>
              </a:rPr>
              <a:t>condenser</a:t>
            </a:r>
            <a:r>
              <a:rPr lang="fr-FR" dirty="0">
                <a:latin typeface="Dagny OT" panose="020B0504020201020104" pitchFamily="34" charset="77"/>
              </a:rPr>
              <a:t> les nombreuses valeurs des données en une seule valeur représentative.</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Exemples : « moyenne », « somme », « compte », « variance », etc.</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Nous pouvons appliquer la même fonction d'agrégation à de nombreuses colonnes différentes, ce qui permet d'obtenir un </a:t>
            </a:r>
            <a:r>
              <a:rPr lang="fr-FR" b="1" dirty="0" err="1">
                <a:latin typeface="Dagny OT" panose="020B0504020201020104" pitchFamily="34" charset="77"/>
              </a:rPr>
              <a:t>mapping</a:t>
            </a:r>
            <a:r>
              <a:rPr lang="fr-FR" dirty="0">
                <a:latin typeface="Dagny OT" panose="020B0504020201020104" pitchFamily="34" charset="77"/>
              </a:rPr>
              <a:t> (liste) des colonnes vers les valeurs.</a:t>
            </a:r>
            <a:endParaRPr lang="en-US" dirty="0">
              <a:latin typeface="Dagny OT" panose="020B0504020201020104" pitchFamily="34" charset="77"/>
            </a:endParaRPr>
          </a:p>
        </p:txBody>
      </p:sp>
      <p:graphicFrame>
        <p:nvGraphicFramePr>
          <p:cNvPr id="6" name="Table 5">
            <a:extLst>
              <a:ext uri="{FF2B5EF4-FFF2-40B4-BE49-F238E27FC236}">
                <a16:creationId xmlns:a16="http://schemas.microsoft.com/office/drawing/2014/main" id="{CD6CAE21-BF2B-E944-8BC5-6B6552C7C1B6}"/>
              </a:ext>
            </a:extLst>
          </p:cNvPr>
          <p:cNvGraphicFramePr>
            <a:graphicFrameLocks noGrp="1"/>
          </p:cNvGraphicFramePr>
          <p:nvPr>
            <p:extLst>
              <p:ext uri="{D42A27DB-BD31-4B8C-83A1-F6EECF244321}">
                <p14:modId xmlns:p14="http://schemas.microsoft.com/office/powerpoint/2010/main" val="128783457"/>
              </p:ext>
            </p:extLst>
          </p:nvPr>
        </p:nvGraphicFramePr>
        <p:xfrm>
          <a:off x="8855407" y="537451"/>
          <a:ext cx="2671552" cy="3859668"/>
        </p:xfrm>
        <a:graphic>
          <a:graphicData uri="http://schemas.openxmlformats.org/drawingml/2006/table">
            <a:tbl>
              <a:tblPr firstRow="1" bandRow="1">
                <a:tableStyleId>{5C22544A-7EE6-4342-B048-85BDC9FD1C3A}</a:tableStyleId>
              </a:tblPr>
              <a:tblGrid>
                <a:gridCol w="1335776">
                  <a:extLst>
                    <a:ext uri="{9D8B030D-6E8A-4147-A177-3AD203B41FA5}">
                      <a16:colId xmlns:a16="http://schemas.microsoft.com/office/drawing/2014/main" val="20000"/>
                    </a:ext>
                  </a:extLst>
                </a:gridCol>
                <a:gridCol w="1335776">
                  <a:extLst>
                    <a:ext uri="{9D8B030D-6E8A-4147-A177-3AD203B41FA5}">
                      <a16:colId xmlns:a16="http://schemas.microsoft.com/office/drawing/2014/main" val="20001"/>
                    </a:ext>
                  </a:extLst>
                </a:gridCol>
              </a:tblGrid>
              <a:tr h="0">
                <a:tc>
                  <a:txBody>
                    <a:bodyPr/>
                    <a:lstStyle/>
                    <a:p>
                      <a:pPr marL="0" algn="ctr" defTabSz="457182" rtl="0" eaLnBrk="1" latinLnBrk="0" hangingPunct="1"/>
                      <a:r>
                        <a:rPr lang="en-US" sz="1800" b="1" kern="1200" dirty="0">
                          <a:solidFill>
                            <a:schemeClr val="lt1"/>
                          </a:solidFill>
                          <a:latin typeface="Dagny OT" panose="020B0504020201020104" pitchFamily="34" charset="77"/>
                          <a:ea typeface="+mn-ea"/>
                          <a:cs typeface="+mn-cs"/>
                        </a:rPr>
                        <a:t>Signal</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457182" rtl="0" eaLnBrk="1" latinLnBrk="0" hangingPunct="1"/>
                      <a:r>
                        <a:rPr lang="en-US" sz="1800" b="1" kern="1200" dirty="0">
                          <a:solidFill>
                            <a:schemeClr val="lt1"/>
                          </a:solidFill>
                          <a:latin typeface="Dagny OT" panose="020B0504020201020104" pitchFamily="34" charset="77"/>
                          <a:ea typeface="+mn-ea"/>
                          <a:cs typeface="+mn-cs"/>
                        </a:rPr>
                        <a:t>Type</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0"/>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4.31</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Bleu</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1"/>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5.34</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Orange</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3.79</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Bleu</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3"/>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5.19</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Bleu</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4"/>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4.93</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err="1">
                          <a:solidFill>
                            <a:schemeClr val="dk1"/>
                          </a:solidFill>
                          <a:latin typeface="Dagny OT" panose="020B0504020201020104" pitchFamily="34" charset="77"/>
                          <a:ea typeface="+mn-ea"/>
                          <a:cs typeface="+mn-cs"/>
                        </a:rPr>
                        <a:t>Vert</a:t>
                      </a:r>
                      <a:endParaRPr lang="en-US" sz="1800" kern="1200" dirty="0">
                        <a:solidFill>
                          <a:schemeClr val="dk1"/>
                        </a:solidFill>
                        <a:latin typeface="Dagny OT" panose="020B0504020201020104" pitchFamily="34" charset="77"/>
                        <a:ea typeface="+mn-ea"/>
                        <a:cs typeface="+mn-cs"/>
                      </a:endParaRP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5"/>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5.76</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Orange</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6"/>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3.25</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Orange</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7"/>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7.12</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Orange</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8"/>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2.85</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Bleu</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7" name="Table 6">
            <a:extLst>
              <a:ext uri="{FF2B5EF4-FFF2-40B4-BE49-F238E27FC236}">
                <a16:creationId xmlns:a16="http://schemas.microsoft.com/office/drawing/2014/main" id="{C9466FDC-E95D-204B-A015-DDACA2C232A4}"/>
              </a:ext>
            </a:extLst>
          </p:cNvPr>
          <p:cNvGraphicFramePr>
            <a:graphicFrameLocks noGrp="1"/>
          </p:cNvGraphicFramePr>
          <p:nvPr>
            <p:extLst>
              <p:ext uri="{D42A27DB-BD31-4B8C-83A1-F6EECF244321}">
                <p14:modId xmlns:p14="http://schemas.microsoft.com/office/powerpoint/2010/main" val="2300022873"/>
              </p:ext>
            </p:extLst>
          </p:nvPr>
        </p:nvGraphicFramePr>
        <p:xfrm>
          <a:off x="7954297" y="4686301"/>
          <a:ext cx="4139380" cy="1475740"/>
        </p:xfrm>
        <a:graphic>
          <a:graphicData uri="http://schemas.openxmlformats.org/drawingml/2006/table">
            <a:tbl>
              <a:tblPr firstRow="1" bandRow="1">
                <a:tableStyleId>{5C22544A-7EE6-4342-B048-85BDC9FD1C3A}</a:tableStyleId>
              </a:tblPr>
              <a:tblGrid>
                <a:gridCol w="1046217">
                  <a:extLst>
                    <a:ext uri="{9D8B030D-6E8A-4147-A177-3AD203B41FA5}">
                      <a16:colId xmlns:a16="http://schemas.microsoft.com/office/drawing/2014/main" val="20000"/>
                    </a:ext>
                  </a:extLst>
                </a:gridCol>
                <a:gridCol w="1046217">
                  <a:extLst>
                    <a:ext uri="{9D8B030D-6E8A-4147-A177-3AD203B41FA5}">
                      <a16:colId xmlns:a16="http://schemas.microsoft.com/office/drawing/2014/main" val="20001"/>
                    </a:ext>
                  </a:extLst>
                </a:gridCol>
                <a:gridCol w="1046217">
                  <a:extLst>
                    <a:ext uri="{9D8B030D-6E8A-4147-A177-3AD203B41FA5}">
                      <a16:colId xmlns:a16="http://schemas.microsoft.com/office/drawing/2014/main" val="2953661589"/>
                    </a:ext>
                  </a:extLst>
                </a:gridCol>
                <a:gridCol w="1000729">
                  <a:extLst>
                    <a:ext uri="{9D8B030D-6E8A-4147-A177-3AD203B41FA5}">
                      <a16:colId xmlns:a16="http://schemas.microsoft.com/office/drawing/2014/main" val="3528559914"/>
                    </a:ext>
                  </a:extLst>
                </a:gridCol>
              </a:tblGrid>
              <a:tr h="0">
                <a:tc>
                  <a:txBody>
                    <a:bodyPr/>
                    <a:lstStyle/>
                    <a:p>
                      <a:pPr marL="0" algn="ctr" defTabSz="457182" rtl="0" eaLnBrk="1" latinLnBrk="0" hangingPunct="1"/>
                      <a:r>
                        <a:rPr lang="en-US" sz="1800" b="1" kern="1200" dirty="0" err="1">
                          <a:solidFill>
                            <a:schemeClr val="lt1"/>
                          </a:solidFill>
                          <a:latin typeface="Dagny OT" panose="020B0504020201020104" pitchFamily="34" charset="77"/>
                          <a:ea typeface="+mn-ea"/>
                          <a:cs typeface="+mn-cs"/>
                        </a:rPr>
                        <a:t>Compte</a:t>
                      </a:r>
                      <a:endParaRPr lang="en-US" sz="1800" b="1" kern="1200" dirty="0">
                        <a:solidFill>
                          <a:schemeClr val="lt1"/>
                        </a:solidFill>
                        <a:latin typeface="Dagny OT" panose="020B0504020201020104" pitchFamily="34" charset="77"/>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457182" rtl="0" eaLnBrk="1" latinLnBrk="0" hangingPunct="1"/>
                      <a:r>
                        <a:rPr lang="en-US" sz="1800" b="1" kern="1200" dirty="0">
                          <a:solidFill>
                            <a:schemeClr val="lt1"/>
                          </a:solidFill>
                          <a:latin typeface="Dagny OT" panose="020B0504020201020104" pitchFamily="34" charset="77"/>
                          <a:ea typeface="+mn-ea"/>
                          <a:cs typeface="+mn-cs"/>
                        </a:rPr>
                        <a:t>Signal</a:t>
                      </a:r>
                      <a:br>
                        <a:rPr lang="en-US" sz="1800" b="1" kern="1200" dirty="0">
                          <a:solidFill>
                            <a:schemeClr val="lt1"/>
                          </a:solidFill>
                          <a:latin typeface="Dagny OT" panose="020B0504020201020104" pitchFamily="34" charset="77"/>
                          <a:ea typeface="+mn-ea"/>
                          <a:cs typeface="+mn-cs"/>
                        </a:rPr>
                      </a:br>
                      <a:r>
                        <a:rPr lang="en-US" sz="1800" b="1" kern="1200" dirty="0" err="1">
                          <a:solidFill>
                            <a:schemeClr val="lt1"/>
                          </a:solidFill>
                          <a:latin typeface="Dagny OT" panose="020B0504020201020104" pitchFamily="34" charset="77"/>
                          <a:ea typeface="+mn-ea"/>
                          <a:cs typeface="+mn-cs"/>
                        </a:rPr>
                        <a:t>moy</a:t>
                      </a:r>
                      <a:r>
                        <a:rPr lang="en-US" sz="1800" b="1" kern="1200" dirty="0">
                          <a:solidFill>
                            <a:schemeClr val="lt1"/>
                          </a:solidFill>
                          <a:latin typeface="Dagny OT" panose="020B0504020201020104" pitchFamily="34" charset="77"/>
                          <a:ea typeface="+mn-ea"/>
                          <a:cs typeface="+mn-cs"/>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457182" rtl="0" eaLnBrk="1" latinLnBrk="0" hangingPunct="1"/>
                      <a:r>
                        <a:rPr lang="en-US" sz="1800" b="1" kern="1200" dirty="0" err="1">
                          <a:solidFill>
                            <a:schemeClr val="lt1"/>
                          </a:solidFill>
                          <a:latin typeface="Dagny OT" panose="020B0504020201020104" pitchFamily="34" charset="77"/>
                          <a:ea typeface="+mn-ea"/>
                          <a:cs typeface="+mn-cs"/>
                        </a:rPr>
                        <a:t>Écart</a:t>
                      </a:r>
                      <a:r>
                        <a:rPr lang="en-US" sz="1800" b="1" kern="1200" dirty="0">
                          <a:solidFill>
                            <a:schemeClr val="lt1"/>
                          </a:solidFill>
                          <a:latin typeface="Dagny OT" panose="020B0504020201020104" pitchFamily="34" charset="77"/>
                          <a:ea typeface="+mn-ea"/>
                          <a:cs typeface="+mn-cs"/>
                        </a:rPr>
                        <a:t> type signal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457182" rtl="0" eaLnBrk="1" latinLnBrk="0" hangingPunct="1"/>
                      <a:r>
                        <a:rPr lang="en-US" sz="1800" b="1" kern="1200" dirty="0">
                          <a:solidFill>
                            <a:schemeClr val="lt1"/>
                          </a:solidFill>
                          <a:latin typeface="Dagny OT" panose="020B0504020201020104" pitchFamily="34" charset="77"/>
                          <a:ea typeface="+mn-ea"/>
                          <a:cs typeface="+mn-cs"/>
                        </a:rPr>
                        <a:t>Mode</a:t>
                      </a:r>
                      <a:br>
                        <a:rPr lang="en-US" sz="1800" b="1" kern="1200" dirty="0">
                          <a:solidFill>
                            <a:schemeClr val="lt1"/>
                          </a:solidFill>
                          <a:latin typeface="Dagny OT" panose="020B0504020201020104" pitchFamily="34" charset="77"/>
                          <a:ea typeface="+mn-ea"/>
                          <a:cs typeface="+mn-cs"/>
                        </a:rPr>
                      </a:br>
                      <a:r>
                        <a:rPr lang="en-US" sz="1800" b="1" kern="1200" dirty="0">
                          <a:solidFill>
                            <a:schemeClr val="lt1"/>
                          </a:solidFill>
                          <a:latin typeface="Dagny OT" panose="020B0504020201020104" pitchFamily="34" charset="77"/>
                          <a:ea typeface="+mn-ea"/>
                          <a:cs typeface="+mn-cs"/>
                        </a:rPr>
                        <a:t>type</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0"/>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9</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4.73</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1.33</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Bleu/</a:t>
                      </a:r>
                      <a:br>
                        <a:rPr lang="en-US" sz="1800" kern="1200" dirty="0">
                          <a:solidFill>
                            <a:schemeClr val="dk1"/>
                          </a:solidFill>
                          <a:latin typeface="Dagny OT" panose="020B0504020201020104" pitchFamily="34" charset="77"/>
                          <a:ea typeface="+mn-ea"/>
                          <a:cs typeface="+mn-cs"/>
                        </a:rPr>
                      </a:br>
                      <a:r>
                        <a:rPr lang="en-US" sz="1800" kern="1200" dirty="0">
                          <a:solidFill>
                            <a:schemeClr val="dk1"/>
                          </a:solidFill>
                          <a:latin typeface="Dagny OT" panose="020B0504020201020104" pitchFamily="34" charset="77"/>
                          <a:ea typeface="+mn-ea"/>
                          <a:cs typeface="+mn-cs"/>
                        </a:rPr>
                        <a:t>Orange</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9661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b="1" dirty="0"/>
              <a:t>TABLEAUX DE CONTINGENCE / TABLEAUX CROISÉS DYNAMIQUES</a:t>
            </a:r>
            <a:endParaRPr lang="en-US" b="1" dirty="0"/>
          </a:p>
        </p:txBody>
      </p:sp>
      <p:sp>
        <p:nvSpPr>
          <p:cNvPr id="3" name="Content Placeholder 2"/>
          <p:cNvSpPr>
            <a:spLocks noGrp="1"/>
          </p:cNvSpPr>
          <p:nvPr>
            <p:ph idx="1"/>
          </p:nvPr>
        </p:nvSpPr>
        <p:spPr/>
        <p:txBody>
          <a:bodyPr/>
          <a:lstStyle/>
          <a:p>
            <a:pPr marL="0" indent="0" algn="just">
              <a:lnSpc>
                <a:spcPct val="100000"/>
              </a:lnSpc>
              <a:buNone/>
            </a:pPr>
            <a:r>
              <a:rPr lang="fr-FR" b="1" dirty="0">
                <a:latin typeface="Dagny OT" panose="020B0504020201020104" pitchFamily="34" charset="77"/>
              </a:rPr>
              <a:t>Tableau de contingence : </a:t>
            </a:r>
            <a:r>
              <a:rPr lang="fr-FR" dirty="0">
                <a:latin typeface="Dagny OT" panose="020B0504020201020104" pitchFamily="34" charset="77"/>
              </a:rPr>
              <a:t>un tableau qui examine la relation entre deux variables catégorielles par le biais de leur rapport (tableau croisé).</a:t>
            </a:r>
          </a:p>
          <a:p>
            <a:pPr marL="0" indent="0" algn="just">
              <a:lnSpc>
                <a:spcPct val="100000"/>
              </a:lnSpc>
              <a:buNone/>
            </a:pPr>
            <a:r>
              <a:rPr lang="fr-FR" b="1" dirty="0">
                <a:latin typeface="Dagny OT" panose="020B0504020201020104" pitchFamily="34" charset="77"/>
              </a:rPr>
              <a:t>Tableau croisé dynamique : </a:t>
            </a:r>
            <a:r>
              <a:rPr lang="fr-FR" dirty="0">
                <a:latin typeface="Dagny OT" panose="020B0504020201020104" pitchFamily="34" charset="77"/>
              </a:rPr>
              <a:t>tableau généré en appliquant des opérations (somme, compte, moyenne, etc.) à des variables, éventuellement basées sur une autre variable (catégorielle). Les tableaux de contingence sont des cas particuliers de tableaux croisés dynamiques. </a:t>
            </a:r>
          </a:p>
        </p:txBody>
      </p:sp>
      <p:graphicFrame>
        <p:nvGraphicFramePr>
          <p:cNvPr id="5" name="Table 4">
            <a:extLst>
              <a:ext uri="{FF2B5EF4-FFF2-40B4-BE49-F238E27FC236}">
                <a16:creationId xmlns:a16="http://schemas.microsoft.com/office/drawing/2014/main" id="{7D2A7EAC-1965-AE47-8F91-8A1AC30DFC59}"/>
              </a:ext>
            </a:extLst>
          </p:cNvPr>
          <p:cNvGraphicFramePr>
            <a:graphicFrameLocks noGrp="1"/>
          </p:cNvGraphicFramePr>
          <p:nvPr>
            <p:extLst>
              <p:ext uri="{D42A27DB-BD31-4B8C-83A1-F6EECF244321}">
                <p14:modId xmlns:p14="http://schemas.microsoft.com/office/powerpoint/2010/main" val="2041045530"/>
              </p:ext>
            </p:extLst>
          </p:nvPr>
        </p:nvGraphicFramePr>
        <p:xfrm>
          <a:off x="1490660" y="4454012"/>
          <a:ext cx="4349701" cy="1112520"/>
        </p:xfrm>
        <a:graphic>
          <a:graphicData uri="http://schemas.openxmlformats.org/drawingml/2006/table">
            <a:tbl>
              <a:tblPr firstRow="1" bandRow="1">
                <a:tableStyleId>{5C22544A-7EE6-4342-B048-85BDC9FD1C3A}</a:tableStyleId>
              </a:tblPr>
              <a:tblGrid>
                <a:gridCol w="1198387">
                  <a:extLst>
                    <a:ext uri="{9D8B030D-6E8A-4147-A177-3AD203B41FA5}">
                      <a16:colId xmlns:a16="http://schemas.microsoft.com/office/drawing/2014/main" val="20000"/>
                    </a:ext>
                  </a:extLst>
                </a:gridCol>
                <a:gridCol w="976463">
                  <a:extLst>
                    <a:ext uri="{9D8B030D-6E8A-4147-A177-3AD203B41FA5}">
                      <a16:colId xmlns:a16="http://schemas.microsoft.com/office/drawing/2014/main" val="20001"/>
                    </a:ext>
                  </a:extLst>
                </a:gridCol>
                <a:gridCol w="1242772">
                  <a:extLst>
                    <a:ext uri="{9D8B030D-6E8A-4147-A177-3AD203B41FA5}">
                      <a16:colId xmlns:a16="http://schemas.microsoft.com/office/drawing/2014/main" val="20002"/>
                    </a:ext>
                  </a:extLst>
                </a:gridCol>
                <a:gridCol w="932079">
                  <a:extLst>
                    <a:ext uri="{9D8B030D-6E8A-4147-A177-3AD203B41FA5}">
                      <a16:colId xmlns:a16="http://schemas.microsoft.com/office/drawing/2014/main" val="20003"/>
                    </a:ext>
                  </a:extLst>
                </a:gridCol>
              </a:tblGrid>
              <a:tr h="370840">
                <a:tc>
                  <a:txBody>
                    <a:bodyPr/>
                    <a:lstStyle/>
                    <a:p>
                      <a:pPr algn="ctr"/>
                      <a:endParaRPr lang="en-US" dirty="0">
                        <a:latin typeface="Dagny OT" panose="020B0504020201020104" pitchFamily="34" charset="77"/>
                      </a:endParaRPr>
                    </a:p>
                  </a:txBody>
                  <a:tcPr/>
                </a:tc>
                <a:tc>
                  <a:txBody>
                    <a:bodyPr/>
                    <a:lstStyle/>
                    <a:p>
                      <a:pPr algn="ctr"/>
                      <a:r>
                        <a:rPr lang="en-US" dirty="0">
                          <a:latin typeface="Dagny OT" panose="020B0504020201020104" pitchFamily="34" charset="77"/>
                        </a:rPr>
                        <a:t>Grande</a:t>
                      </a:r>
                    </a:p>
                  </a:txBody>
                  <a:tcPr/>
                </a:tc>
                <a:tc>
                  <a:txBody>
                    <a:bodyPr/>
                    <a:lstStyle/>
                    <a:p>
                      <a:pPr algn="ctr"/>
                      <a:r>
                        <a:rPr lang="en-US" dirty="0" err="1">
                          <a:latin typeface="Dagny OT" panose="020B0504020201020104" pitchFamily="34" charset="77"/>
                        </a:rPr>
                        <a:t>Moyen</a:t>
                      </a:r>
                      <a:endParaRPr lang="en-US" dirty="0">
                        <a:latin typeface="Dagny OT" panose="020B0504020201020104" pitchFamily="34" charset="77"/>
                      </a:endParaRPr>
                    </a:p>
                  </a:txBody>
                  <a:tcPr/>
                </a:tc>
                <a:tc>
                  <a:txBody>
                    <a:bodyPr/>
                    <a:lstStyle/>
                    <a:p>
                      <a:pPr algn="ctr"/>
                      <a:r>
                        <a:rPr lang="en-US" dirty="0">
                          <a:latin typeface="Dagny OT" panose="020B0504020201020104" pitchFamily="34" charset="77"/>
                        </a:rPr>
                        <a:t>Petit</a:t>
                      </a:r>
                    </a:p>
                  </a:txBody>
                  <a:tcPr/>
                </a:tc>
                <a:extLst>
                  <a:ext uri="{0D108BD9-81ED-4DB2-BD59-A6C34878D82A}">
                    <a16:rowId xmlns:a16="http://schemas.microsoft.com/office/drawing/2014/main" val="10000"/>
                  </a:ext>
                </a:extLst>
              </a:tr>
              <a:tr h="370840">
                <a:tc>
                  <a:txBody>
                    <a:bodyPr/>
                    <a:lstStyle/>
                    <a:p>
                      <a:pPr algn="ctr"/>
                      <a:r>
                        <a:rPr lang="en-US" dirty="0" err="1">
                          <a:latin typeface="Dagny OT" panose="020B0504020201020104" pitchFamily="34" charset="77"/>
                        </a:rPr>
                        <a:t>Fenêtre</a:t>
                      </a:r>
                      <a:endParaRPr lang="en-US" dirty="0">
                        <a:latin typeface="Dagny OT" panose="020B0504020201020104" pitchFamily="34" charset="77"/>
                      </a:endParaRPr>
                    </a:p>
                  </a:txBody>
                  <a:tcPr/>
                </a:tc>
                <a:tc>
                  <a:txBody>
                    <a:bodyPr/>
                    <a:lstStyle/>
                    <a:p>
                      <a:pPr algn="ctr"/>
                      <a:r>
                        <a:rPr lang="en-US" dirty="0">
                          <a:latin typeface="Dagny OT" panose="020B0504020201020104" pitchFamily="34" charset="77"/>
                        </a:rPr>
                        <a:t>1</a:t>
                      </a:r>
                    </a:p>
                  </a:txBody>
                  <a:tcPr/>
                </a:tc>
                <a:tc>
                  <a:txBody>
                    <a:bodyPr/>
                    <a:lstStyle/>
                    <a:p>
                      <a:pPr algn="ctr"/>
                      <a:r>
                        <a:rPr lang="en-US" dirty="0">
                          <a:latin typeface="Dagny OT" panose="020B0504020201020104" pitchFamily="34" charset="77"/>
                        </a:rPr>
                        <a:t>32</a:t>
                      </a:r>
                    </a:p>
                  </a:txBody>
                  <a:tcPr/>
                </a:tc>
                <a:tc>
                  <a:txBody>
                    <a:bodyPr/>
                    <a:lstStyle/>
                    <a:p>
                      <a:pPr algn="ctr"/>
                      <a:r>
                        <a:rPr lang="en-US" dirty="0">
                          <a:latin typeface="Dagny OT" panose="020B0504020201020104" pitchFamily="34" charset="77"/>
                        </a:rPr>
                        <a:t>31</a:t>
                      </a:r>
                    </a:p>
                  </a:txBody>
                  <a:tcPr/>
                </a:tc>
                <a:extLst>
                  <a:ext uri="{0D108BD9-81ED-4DB2-BD59-A6C34878D82A}">
                    <a16:rowId xmlns:a16="http://schemas.microsoft.com/office/drawing/2014/main" val="10001"/>
                  </a:ext>
                </a:extLst>
              </a:tr>
              <a:tr h="370840">
                <a:tc>
                  <a:txBody>
                    <a:bodyPr/>
                    <a:lstStyle/>
                    <a:p>
                      <a:pPr algn="ctr"/>
                      <a:r>
                        <a:rPr lang="en-US" dirty="0">
                          <a:latin typeface="Dagny OT" panose="020B0504020201020104" pitchFamily="34" charset="77"/>
                        </a:rPr>
                        <a:t>Porte</a:t>
                      </a:r>
                    </a:p>
                  </a:txBody>
                  <a:tcPr/>
                </a:tc>
                <a:tc>
                  <a:txBody>
                    <a:bodyPr/>
                    <a:lstStyle/>
                    <a:p>
                      <a:pPr algn="ctr"/>
                      <a:r>
                        <a:rPr lang="en-US" dirty="0">
                          <a:latin typeface="Dagny OT" panose="020B0504020201020104" pitchFamily="34" charset="77"/>
                        </a:rPr>
                        <a:t>14</a:t>
                      </a:r>
                    </a:p>
                  </a:txBody>
                  <a:tcPr/>
                </a:tc>
                <a:tc>
                  <a:txBody>
                    <a:bodyPr/>
                    <a:lstStyle/>
                    <a:p>
                      <a:pPr algn="ctr"/>
                      <a:r>
                        <a:rPr lang="en-US" dirty="0">
                          <a:latin typeface="Dagny OT" panose="020B0504020201020104" pitchFamily="34" charset="77"/>
                        </a:rPr>
                        <a:t>11</a:t>
                      </a:r>
                    </a:p>
                  </a:txBody>
                  <a:tcPr/>
                </a:tc>
                <a:tc>
                  <a:txBody>
                    <a:bodyPr/>
                    <a:lstStyle/>
                    <a:p>
                      <a:pPr algn="ctr"/>
                      <a:r>
                        <a:rPr lang="en-US" dirty="0">
                          <a:latin typeface="Dagny OT" panose="020B0504020201020104" pitchFamily="34" charset="77"/>
                        </a:rPr>
                        <a:t>0</a:t>
                      </a:r>
                    </a:p>
                  </a:txBody>
                  <a:tcPr/>
                </a:tc>
                <a:extLst>
                  <a:ext uri="{0D108BD9-81ED-4DB2-BD59-A6C34878D82A}">
                    <a16:rowId xmlns:a16="http://schemas.microsoft.com/office/drawing/2014/main" val="10002"/>
                  </a:ext>
                </a:extLst>
              </a:tr>
            </a:tbl>
          </a:graphicData>
        </a:graphic>
      </p:graphicFrame>
      <p:graphicFrame>
        <p:nvGraphicFramePr>
          <p:cNvPr id="6" name="Table 5">
            <a:extLst>
              <a:ext uri="{FF2B5EF4-FFF2-40B4-BE49-F238E27FC236}">
                <a16:creationId xmlns:a16="http://schemas.microsoft.com/office/drawing/2014/main" id="{FFC8ECE2-7A7B-434E-81EA-BBCFA004F9C4}"/>
              </a:ext>
            </a:extLst>
          </p:cNvPr>
          <p:cNvGraphicFramePr>
            <a:graphicFrameLocks noGrp="1"/>
          </p:cNvGraphicFramePr>
          <p:nvPr>
            <p:extLst>
              <p:ext uri="{D42A27DB-BD31-4B8C-83A1-F6EECF244321}">
                <p14:modId xmlns:p14="http://schemas.microsoft.com/office/powerpoint/2010/main" val="1465578337"/>
              </p:ext>
            </p:extLst>
          </p:nvPr>
        </p:nvGraphicFramePr>
        <p:xfrm>
          <a:off x="6204152" y="4454012"/>
          <a:ext cx="4887708" cy="1804716"/>
        </p:xfrm>
        <a:graphic>
          <a:graphicData uri="http://schemas.openxmlformats.org/drawingml/2006/table">
            <a:tbl>
              <a:tblPr firstRow="1" bandRow="1">
                <a:tableStyleId>{5C22544A-7EE6-4342-B048-85BDC9FD1C3A}</a:tableStyleId>
              </a:tblPr>
              <a:tblGrid>
                <a:gridCol w="1221927">
                  <a:extLst>
                    <a:ext uri="{9D8B030D-6E8A-4147-A177-3AD203B41FA5}">
                      <a16:colId xmlns:a16="http://schemas.microsoft.com/office/drawing/2014/main" val="20000"/>
                    </a:ext>
                  </a:extLst>
                </a:gridCol>
                <a:gridCol w="1221927">
                  <a:extLst>
                    <a:ext uri="{9D8B030D-6E8A-4147-A177-3AD203B41FA5}">
                      <a16:colId xmlns:a16="http://schemas.microsoft.com/office/drawing/2014/main" val="20001"/>
                    </a:ext>
                  </a:extLst>
                </a:gridCol>
                <a:gridCol w="1221927">
                  <a:extLst>
                    <a:ext uri="{9D8B030D-6E8A-4147-A177-3AD203B41FA5}">
                      <a16:colId xmlns:a16="http://schemas.microsoft.com/office/drawing/2014/main" val="2953661589"/>
                    </a:ext>
                  </a:extLst>
                </a:gridCol>
                <a:gridCol w="1221927">
                  <a:extLst>
                    <a:ext uri="{9D8B030D-6E8A-4147-A177-3AD203B41FA5}">
                      <a16:colId xmlns:a16="http://schemas.microsoft.com/office/drawing/2014/main" val="3528559914"/>
                    </a:ext>
                  </a:extLst>
                </a:gridCol>
              </a:tblGrid>
              <a:tr h="363051">
                <a:tc>
                  <a:txBody>
                    <a:bodyPr/>
                    <a:lstStyle/>
                    <a:p>
                      <a:pPr marL="0" algn="ctr" defTabSz="457182" rtl="0" eaLnBrk="1" latinLnBrk="0" hangingPunct="1"/>
                      <a:r>
                        <a:rPr lang="en-US" sz="1800" b="1" kern="1200" dirty="0">
                          <a:solidFill>
                            <a:schemeClr val="lt1"/>
                          </a:solidFill>
                          <a:latin typeface="Dagny OT" panose="020B0504020201020104" pitchFamily="34" charset="77"/>
                          <a:ea typeface="+mn-ea"/>
                          <a:cs typeface="+mn-cs"/>
                        </a:rPr>
                        <a:t>Type</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457182" rtl="0" eaLnBrk="1" latinLnBrk="0" hangingPunct="1"/>
                      <a:r>
                        <a:rPr lang="en-US" sz="1800" b="1" kern="1200" dirty="0" err="1">
                          <a:solidFill>
                            <a:schemeClr val="lt1"/>
                          </a:solidFill>
                          <a:latin typeface="Dagny OT" panose="020B0504020201020104" pitchFamily="34" charset="77"/>
                          <a:ea typeface="+mn-ea"/>
                          <a:cs typeface="+mn-cs"/>
                        </a:rPr>
                        <a:t>Compte</a:t>
                      </a:r>
                      <a:endParaRPr lang="en-US" sz="1800" b="1" kern="1200" dirty="0">
                        <a:solidFill>
                          <a:schemeClr val="lt1"/>
                        </a:solidFill>
                        <a:latin typeface="Dagny OT" panose="020B0504020201020104" pitchFamily="34" charset="77"/>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457182" rtl="0" eaLnBrk="1" latinLnBrk="0" hangingPunct="1"/>
                      <a:r>
                        <a:rPr lang="en-US" sz="1800" b="1" kern="1200" dirty="0">
                          <a:solidFill>
                            <a:schemeClr val="lt1"/>
                          </a:solidFill>
                          <a:latin typeface="Dagny OT" panose="020B0504020201020104" pitchFamily="34" charset="77"/>
                          <a:ea typeface="+mn-ea"/>
                          <a:cs typeface="+mn-cs"/>
                        </a:rPr>
                        <a:t>Signal</a:t>
                      </a:r>
                      <a:br>
                        <a:rPr lang="en-US" sz="1800" b="1" kern="1200" dirty="0">
                          <a:solidFill>
                            <a:schemeClr val="lt1"/>
                          </a:solidFill>
                          <a:latin typeface="Dagny OT" panose="020B0504020201020104" pitchFamily="34" charset="77"/>
                          <a:ea typeface="+mn-ea"/>
                          <a:cs typeface="+mn-cs"/>
                        </a:rPr>
                      </a:br>
                      <a:r>
                        <a:rPr lang="en-US" sz="1800" b="1" kern="1200" dirty="0" err="1">
                          <a:solidFill>
                            <a:schemeClr val="lt1"/>
                          </a:solidFill>
                          <a:latin typeface="Dagny OT" panose="020B0504020201020104" pitchFamily="34" charset="77"/>
                          <a:ea typeface="+mn-ea"/>
                          <a:cs typeface="+mn-cs"/>
                        </a:rPr>
                        <a:t>moy</a:t>
                      </a:r>
                      <a:r>
                        <a:rPr lang="en-US" sz="1800" b="1" kern="1200" dirty="0">
                          <a:solidFill>
                            <a:schemeClr val="lt1"/>
                          </a:solidFill>
                          <a:latin typeface="Dagny OT" panose="020B0504020201020104" pitchFamily="34" charset="77"/>
                          <a:ea typeface="+mn-ea"/>
                          <a:cs typeface="+mn-cs"/>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457182" rtl="0" eaLnBrk="1" latinLnBrk="0" hangingPunct="1"/>
                      <a:r>
                        <a:rPr lang="en-US" sz="1800" b="1" kern="1200" dirty="0" err="1">
                          <a:solidFill>
                            <a:schemeClr val="lt1"/>
                          </a:solidFill>
                          <a:latin typeface="Dagny OT" panose="020B0504020201020104" pitchFamily="34" charset="77"/>
                          <a:ea typeface="+mn-ea"/>
                          <a:cs typeface="+mn-cs"/>
                        </a:rPr>
                        <a:t>Écart</a:t>
                      </a:r>
                      <a:r>
                        <a:rPr lang="en-US" sz="1800" b="1" kern="1200" dirty="0">
                          <a:solidFill>
                            <a:schemeClr val="lt1"/>
                          </a:solidFill>
                          <a:latin typeface="Dagny OT" panose="020B0504020201020104" pitchFamily="34" charset="77"/>
                          <a:ea typeface="+mn-ea"/>
                          <a:cs typeface="+mn-cs"/>
                        </a:rPr>
                        <a:t> type signal</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0"/>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Bleu</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4</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4.04</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0.98</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0001"/>
                  </a:ext>
                </a:extLst>
              </a:tr>
              <a:tr h="388212">
                <a:tc>
                  <a:txBody>
                    <a:bodyPr/>
                    <a:lstStyle/>
                    <a:p>
                      <a:pPr marL="0" algn="ctr" defTabSz="457182" rtl="0" eaLnBrk="1" fontAlgn="b" latinLnBrk="0" hangingPunct="1"/>
                      <a:r>
                        <a:rPr lang="en-US" sz="1800" kern="1200" dirty="0" err="1">
                          <a:solidFill>
                            <a:schemeClr val="dk1"/>
                          </a:solidFill>
                          <a:latin typeface="Dagny OT" panose="020B0504020201020104" pitchFamily="34" charset="77"/>
                          <a:ea typeface="+mn-ea"/>
                          <a:cs typeface="+mn-cs"/>
                        </a:rPr>
                        <a:t>Vert</a:t>
                      </a:r>
                      <a:endParaRPr lang="en-US" sz="1800" kern="1200" dirty="0">
                        <a:solidFill>
                          <a:schemeClr val="dk1"/>
                        </a:solidFill>
                        <a:latin typeface="Dagny OT" panose="020B0504020201020104" pitchFamily="34" charset="77"/>
                        <a:ea typeface="+mn-ea"/>
                        <a:cs typeface="+mn-cs"/>
                      </a:endParaRP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1</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4.93</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N.A.</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125032569"/>
                  </a:ext>
                </a:extLst>
              </a:tr>
              <a:tr h="388212">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Orange</a:t>
                      </a:r>
                    </a:p>
                  </a:txBody>
                  <a:tcPr marL="12700" marR="12700" marT="1270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4</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5.37</a:t>
                      </a:r>
                    </a:p>
                  </a:txBody>
                  <a:tcPr marL="12700" marR="12700" marT="1270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pPr marL="0" algn="ctr" defTabSz="457182" rtl="0" eaLnBrk="1" fontAlgn="b" latinLnBrk="0" hangingPunct="1"/>
                      <a:r>
                        <a:rPr lang="en-US" sz="1800" kern="1200" dirty="0">
                          <a:solidFill>
                            <a:schemeClr val="dk1"/>
                          </a:solidFill>
                          <a:latin typeface="Dagny OT" panose="020B0504020201020104" pitchFamily="34" charset="77"/>
                          <a:ea typeface="+mn-ea"/>
                          <a:cs typeface="+mn-cs"/>
                        </a:rPr>
                        <a:t>1.60</a:t>
                      </a:r>
                    </a:p>
                  </a:txBody>
                  <a:tcPr marL="12700" marR="12700" marT="1270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211150140"/>
                  </a:ext>
                </a:extLst>
              </a:tr>
            </a:tbl>
          </a:graphicData>
        </a:graphic>
      </p:graphicFrame>
    </p:spTree>
    <p:extLst>
      <p:ext uri="{BB962C8B-B14F-4D97-AF65-F5344CB8AC3E}">
        <p14:creationId xmlns:p14="http://schemas.microsoft.com/office/powerpoint/2010/main" val="293737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L'ANALYSE PAR LA VISUALISATION</a:t>
            </a:r>
          </a:p>
        </p:txBody>
      </p:sp>
      <p:sp>
        <p:nvSpPr>
          <p:cNvPr id="3" name="Content Placeholder 2"/>
          <p:cNvSpPr>
            <a:spLocks noGrp="1"/>
          </p:cNvSpPr>
          <p:nvPr>
            <p:ph sz="half" idx="1"/>
          </p:nvPr>
        </p:nvSpPr>
        <p:spPr>
          <a:xfrm>
            <a:off x="1371598" y="2285999"/>
            <a:ext cx="6606863" cy="4254286"/>
          </a:xfrm>
        </p:spPr>
        <p:txBody>
          <a:bodyPr>
            <a:normAutofit fontScale="92500" lnSpcReduction="20000"/>
          </a:bodyPr>
          <a:lstStyle/>
          <a:p>
            <a:pPr marL="0" indent="0" algn="just">
              <a:lnSpc>
                <a:spcPct val="120000"/>
              </a:lnSpc>
              <a:buNone/>
            </a:pPr>
            <a:r>
              <a:rPr lang="fr-FR" sz="2200" b="1" dirty="0">
                <a:latin typeface="Dagny OT" panose="020B0504020201020104" pitchFamily="34" charset="77"/>
              </a:rPr>
              <a:t>Analyse</a:t>
            </a:r>
            <a:r>
              <a:rPr lang="fr-FR" sz="2200" dirty="0">
                <a:latin typeface="Dagny OT" panose="020B0504020201020104" pitchFamily="34" charset="77"/>
              </a:rPr>
              <a:t> (au sens large) :</a:t>
            </a:r>
          </a:p>
          <a:p>
            <a:pPr lvl="1" algn="just">
              <a:lnSpc>
                <a:spcPct val="120000"/>
              </a:lnSpc>
              <a:buFont typeface="Wingdings" panose="05000000000000000000" pitchFamily="2" charset="2"/>
              <a:buChar char="§"/>
            </a:pPr>
            <a:r>
              <a:rPr lang="fr-FR" sz="2200" i="0" dirty="0">
                <a:latin typeface="Dagny OT" panose="020B0504020201020104" pitchFamily="34" charset="77"/>
              </a:rPr>
              <a:t>identifier des modèles ou une structure</a:t>
            </a:r>
          </a:p>
          <a:p>
            <a:pPr lvl="1" algn="just">
              <a:lnSpc>
                <a:spcPct val="120000"/>
              </a:lnSpc>
              <a:buFont typeface="Wingdings" panose="05000000000000000000" pitchFamily="2" charset="2"/>
              <a:buChar char="§"/>
            </a:pPr>
            <a:r>
              <a:rPr lang="fr-FR" sz="2200" i="0" dirty="0">
                <a:latin typeface="Dagny OT" panose="020B0504020201020104" pitchFamily="34" charset="77"/>
              </a:rPr>
              <a:t>ajouter du sens à ces modèles ou à cette structure en les interprétant dans le contexte du système.</a:t>
            </a:r>
          </a:p>
          <a:p>
            <a:pPr marL="0" indent="0" algn="just">
              <a:lnSpc>
                <a:spcPct val="120000"/>
              </a:lnSpc>
              <a:buNone/>
            </a:pPr>
            <a:endParaRPr lang="fr-FR" sz="500" dirty="0">
              <a:latin typeface="Dagny OT" panose="020B0504020201020104" pitchFamily="34" charset="77"/>
            </a:endParaRPr>
          </a:p>
          <a:p>
            <a:pPr marL="0" indent="0" algn="just">
              <a:lnSpc>
                <a:spcPct val="120000"/>
              </a:lnSpc>
              <a:buNone/>
            </a:pPr>
            <a:r>
              <a:rPr lang="fr-FR" sz="2200" b="1" dirty="0">
                <a:latin typeface="Dagny OT" panose="020B0504020201020104" pitchFamily="34" charset="77"/>
              </a:rPr>
              <a:t>Options:</a:t>
            </a:r>
          </a:p>
          <a:p>
            <a:pPr marL="530352" lvl="1" indent="0" algn="just">
              <a:lnSpc>
                <a:spcPct val="120000"/>
              </a:lnSpc>
              <a:buNone/>
            </a:pPr>
            <a:r>
              <a:rPr lang="fr-FR" sz="2200" b="1" i="0" dirty="0">
                <a:latin typeface="Dagny OT" panose="020B0504020201020104" pitchFamily="34" charset="77"/>
              </a:rPr>
              <a:t>1.</a:t>
            </a:r>
            <a:r>
              <a:rPr lang="fr-FR" sz="2200" i="0" dirty="0">
                <a:latin typeface="Dagny OT" panose="020B0504020201020104" pitchFamily="34" charset="77"/>
              </a:rPr>
              <a:t> utiliser des méthodes analytiques pour y parvenir.</a:t>
            </a:r>
          </a:p>
          <a:p>
            <a:pPr marL="530352" lvl="1" indent="0" algn="just">
              <a:lnSpc>
                <a:spcPct val="120000"/>
              </a:lnSpc>
              <a:buNone/>
            </a:pPr>
            <a:r>
              <a:rPr lang="fr-FR" sz="2200" b="1" i="0" dirty="0">
                <a:latin typeface="Dagny OT" panose="020B0504020201020104" pitchFamily="34" charset="77"/>
              </a:rPr>
              <a:t>2.</a:t>
            </a:r>
            <a:r>
              <a:rPr lang="fr-FR" sz="2200" i="0" dirty="0">
                <a:latin typeface="Dagny OT" panose="020B0504020201020104" pitchFamily="34" charset="77"/>
              </a:rPr>
              <a:t> visualiser les données et utiliser le pouvoir analytique du cerveau (perceptuel) pour tirer des conclusions significatives sur ces schémas.</a:t>
            </a:r>
          </a:p>
          <a:p>
            <a:pPr marL="0" indent="0" algn="just">
              <a:lnSpc>
                <a:spcPct val="120000"/>
              </a:lnSpc>
              <a:buNone/>
            </a:pPr>
            <a:endParaRPr lang="fr-FR" sz="500" dirty="0">
              <a:latin typeface="Dagny OT" panose="020B0504020201020104" pitchFamily="34" charset="77"/>
            </a:endParaRPr>
          </a:p>
          <a:p>
            <a:pPr marL="0" indent="0" algn="just">
              <a:lnSpc>
                <a:spcPct val="120000"/>
              </a:lnSpc>
              <a:buNone/>
            </a:pPr>
            <a:r>
              <a:rPr lang="fr-FR" sz="2200" dirty="0">
                <a:latin typeface="Dagny OT" panose="020B0504020201020104" pitchFamily="34" charset="77"/>
              </a:rPr>
              <a:t>Nous en discuterons plus en détail. </a:t>
            </a:r>
            <a:endParaRPr lang="en-US" sz="2200" dirty="0">
              <a:latin typeface="Dagny OT" panose="020B0504020201020104" pitchFamily="34" charset="77"/>
            </a:endParaRPr>
          </a:p>
        </p:txBody>
      </p:sp>
      <p:pic>
        <p:nvPicPr>
          <p:cNvPr id="4" name="Picture 3"/>
          <p:cNvPicPr>
            <a:picLocks noChangeAspect="1"/>
          </p:cNvPicPr>
          <p:nvPr/>
        </p:nvPicPr>
        <p:blipFill>
          <a:blip r:embed="rId2"/>
          <a:stretch>
            <a:fillRect/>
          </a:stretch>
        </p:blipFill>
        <p:spPr>
          <a:xfrm>
            <a:off x="8271586" y="2405625"/>
            <a:ext cx="3520717" cy="3520717"/>
          </a:xfrm>
          <a:prstGeom prst="rect">
            <a:avLst/>
          </a:prstGeom>
        </p:spPr>
      </p:pic>
      <p:sp>
        <p:nvSpPr>
          <p:cNvPr id="7" name="Oval 6"/>
          <p:cNvSpPr/>
          <p:nvPr/>
        </p:nvSpPr>
        <p:spPr>
          <a:xfrm>
            <a:off x="10352228" y="4890976"/>
            <a:ext cx="674383" cy="809477"/>
          </a:xfrm>
          <a:prstGeom prst="ellipse">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759C7D36-1A4C-D942-AD9F-C1E402D5AD8D}"/>
              </a:ext>
            </a:extLst>
          </p:cNvPr>
          <p:cNvCxnSpPr/>
          <p:nvPr/>
        </p:nvCxnSpPr>
        <p:spPr>
          <a:xfrm flipV="1">
            <a:off x="8942629" y="2405625"/>
            <a:ext cx="1885507" cy="1826133"/>
          </a:xfrm>
          <a:prstGeom prst="straightConnector1">
            <a:avLst/>
          </a:prstGeom>
          <a:ln w="2857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00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DESCRIPTIONS DE DONNÉES </a:t>
            </a:r>
            <a:br>
              <a:rPr lang="fr-FR" dirty="0"/>
            </a:br>
            <a:r>
              <a:rPr lang="fr-FR" dirty="0"/>
              <a:t>(EN PROFONDEUR)</a:t>
            </a:r>
            <a:endParaRPr lang="en-US" dirty="0"/>
          </a:p>
        </p:txBody>
      </p:sp>
      <p:sp>
        <p:nvSpPr>
          <p:cNvPr id="3" name="Text Placeholder 2"/>
          <p:cNvSpPr>
            <a:spLocks noGrp="1"/>
          </p:cNvSpPr>
          <p:nvPr>
            <p:ph type="body" idx="1"/>
          </p:nvPr>
        </p:nvSpPr>
        <p:spPr/>
        <p:txBody>
          <a:bodyPr/>
          <a:lstStyle/>
          <a:p>
            <a:r>
              <a:rPr lang="fr-FR" dirty="0"/>
              <a:t>TECHNIQUES DE BASE D’ANALYSE DES DONNÉES</a:t>
            </a:r>
            <a:endParaRPr lang="en-US" dirty="0"/>
          </a:p>
        </p:txBody>
      </p:sp>
    </p:spTree>
    <p:extLst>
      <p:ext uri="{BB962C8B-B14F-4D97-AF65-F5344CB8AC3E}">
        <p14:creationId xmlns:p14="http://schemas.microsoft.com/office/powerpoint/2010/main" val="99881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B0F43-A50B-2A43-9874-082584F03137}"/>
              </a:ext>
            </a:extLst>
          </p:cNvPr>
          <p:cNvSpPr>
            <a:spLocks noGrp="1"/>
          </p:cNvSpPr>
          <p:nvPr>
            <p:ph type="title"/>
          </p:nvPr>
        </p:nvSpPr>
        <p:spPr/>
        <p:txBody>
          <a:bodyPr/>
          <a:lstStyle/>
          <a:p>
            <a:r>
              <a:rPr lang="en-US" b="1" dirty="0"/>
              <a:t>DESCRIPTION DES DONNÉES (REPRISE)</a:t>
            </a:r>
          </a:p>
        </p:txBody>
      </p:sp>
      <p:sp>
        <p:nvSpPr>
          <p:cNvPr id="3" name="Content Placeholder 2">
            <a:extLst>
              <a:ext uri="{FF2B5EF4-FFF2-40B4-BE49-F238E27FC236}">
                <a16:creationId xmlns:a16="http://schemas.microsoft.com/office/drawing/2014/main" id="{A7044D95-914A-434C-A771-1FE8760CF0C6}"/>
              </a:ext>
            </a:extLst>
          </p:cNvPr>
          <p:cNvSpPr>
            <a:spLocks noGrp="1"/>
          </p:cNvSpPr>
          <p:nvPr>
            <p:ph idx="1"/>
          </p:nvPr>
        </p:nvSpPr>
        <p:spPr>
          <a:xfrm>
            <a:off x="1371600" y="2286000"/>
            <a:ext cx="9601200" cy="4033520"/>
          </a:xfrm>
        </p:spPr>
        <p:txBody>
          <a:bodyPr>
            <a:normAutofit/>
          </a:bodyPr>
          <a:lstStyle/>
          <a:p>
            <a:pPr marL="0" indent="0" algn="just">
              <a:lnSpc>
                <a:spcPct val="100000"/>
              </a:lnSpc>
              <a:buNone/>
            </a:pPr>
            <a:r>
              <a:rPr lang="fr-FR" dirty="0">
                <a:latin typeface="Dagny OT" panose="020B0504020201020104" pitchFamily="34" charset="77"/>
              </a:rPr>
              <a:t>En un sens, la raison sous-jacente de toute </a:t>
            </a:r>
            <a:r>
              <a:rPr lang="fr-FR" b="1" dirty="0">
                <a:latin typeface="Dagny OT" panose="020B0504020201020104" pitchFamily="34" charset="77"/>
              </a:rPr>
              <a:t>analyse</a:t>
            </a:r>
            <a:r>
              <a:rPr lang="fr-FR" dirty="0">
                <a:latin typeface="Dagny OT" panose="020B0504020201020104" pitchFamily="34" charset="77"/>
              </a:rPr>
              <a:t> est de parvenir à la compréhension des données.</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Les études et les expériences donnent lieu à des </a:t>
            </a:r>
            <a:r>
              <a:rPr lang="fr-FR" b="1" dirty="0">
                <a:latin typeface="Dagny OT" panose="020B0504020201020104" pitchFamily="34" charset="77"/>
              </a:rPr>
              <a:t>unités</a:t>
            </a:r>
            <a:r>
              <a:rPr lang="fr-FR" dirty="0">
                <a:latin typeface="Dagny OT" panose="020B0504020201020104" pitchFamily="34" charset="77"/>
              </a:rPr>
              <a:t>, qui sont généralement décrites par des </a:t>
            </a:r>
            <a:r>
              <a:rPr lang="fr-FR" b="1" dirty="0">
                <a:latin typeface="Dagny OT" panose="020B0504020201020104" pitchFamily="34" charset="77"/>
              </a:rPr>
              <a:t>variables</a:t>
            </a:r>
            <a:r>
              <a:rPr lang="fr-FR" dirty="0">
                <a:latin typeface="Dagny OT" panose="020B0504020201020104" pitchFamily="34" charset="77"/>
              </a:rPr>
              <a:t> (et des mesures). </a:t>
            </a:r>
          </a:p>
          <a:p>
            <a:pPr marL="0" indent="0" algn="just">
              <a:lnSpc>
                <a:spcPct val="100000"/>
              </a:lnSpc>
              <a:buNone/>
            </a:pPr>
            <a:endParaRPr lang="en-US"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Les variables sont soit </a:t>
            </a:r>
            <a:r>
              <a:rPr lang="fr-FR" b="1" dirty="0">
                <a:latin typeface="Dagny OT" panose="020B0504020201020104" pitchFamily="34" charset="77"/>
              </a:rPr>
              <a:t>qualitatives</a:t>
            </a:r>
            <a:r>
              <a:rPr lang="fr-FR" dirty="0">
                <a:latin typeface="Dagny OT" panose="020B0504020201020104" pitchFamily="34" charset="77"/>
              </a:rPr>
              <a:t> (catégoriques), soit </a:t>
            </a:r>
            <a:r>
              <a:rPr lang="fr-FR" b="1" dirty="0">
                <a:latin typeface="Dagny OT" panose="020B0504020201020104" pitchFamily="34" charset="77"/>
              </a:rPr>
              <a:t>quantitatives</a:t>
            </a:r>
            <a:r>
              <a:rPr lang="fr-FR" dirty="0">
                <a:latin typeface="Dagny OT" panose="020B0504020201020104" pitchFamily="34" charset="77"/>
              </a:rPr>
              <a:t> (numériques) :</a:t>
            </a:r>
          </a:p>
          <a:p>
            <a:pPr lvl="1" algn="just">
              <a:lnSpc>
                <a:spcPct val="100000"/>
              </a:lnSpc>
              <a:buFont typeface="Wingdings" panose="05000000000000000000" pitchFamily="2" charset="2"/>
              <a:buChar char="§"/>
            </a:pPr>
            <a:r>
              <a:rPr lang="fr-FR" i="0" dirty="0">
                <a:latin typeface="Dagny OT" panose="020B0504020201020104" pitchFamily="34" charset="77"/>
              </a:rPr>
              <a:t>les variables catégorielles prennent des valeurs (niveaux) dans un ensemble fini de classes</a:t>
            </a:r>
          </a:p>
          <a:p>
            <a:pPr lvl="1" algn="just">
              <a:lnSpc>
                <a:spcPct val="100000"/>
              </a:lnSpc>
              <a:buFont typeface="Wingdings" panose="05000000000000000000" pitchFamily="2" charset="2"/>
              <a:buChar char="§"/>
            </a:pPr>
            <a:r>
              <a:rPr lang="fr-FR" i="0" dirty="0">
                <a:latin typeface="Dagny OT" panose="020B0504020201020104" pitchFamily="34" charset="77"/>
              </a:rPr>
              <a:t>les variables numériques prennent des valeurs dans un ensemble (potentiellement infini) de </a:t>
            </a:r>
            <a:r>
              <a:rPr lang="fr-FR" b="1" i="0" dirty="0">
                <a:latin typeface="Dagny OT" panose="020B0504020201020104" pitchFamily="34" charset="77"/>
              </a:rPr>
              <a:t>quantités</a:t>
            </a:r>
            <a:endParaRPr lang="en-US" b="1" i="0" dirty="0">
              <a:latin typeface="Dagny OT" panose="020B0504020201020104" pitchFamily="34" charset="77"/>
            </a:endParaRPr>
          </a:p>
        </p:txBody>
      </p:sp>
    </p:spTree>
    <p:extLst>
      <p:ext uri="{BB962C8B-B14F-4D97-AF65-F5344CB8AC3E}">
        <p14:creationId xmlns:p14="http://schemas.microsoft.com/office/powerpoint/2010/main" val="353830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C4F33-5B40-8944-818B-2874828CD858}"/>
              </a:ext>
            </a:extLst>
          </p:cNvPr>
          <p:cNvSpPr>
            <a:spLocks noGrp="1"/>
          </p:cNvSpPr>
          <p:nvPr>
            <p:ph type="title"/>
          </p:nvPr>
        </p:nvSpPr>
        <p:spPr/>
        <p:txBody>
          <a:bodyPr/>
          <a:lstStyle/>
          <a:p>
            <a:r>
              <a:rPr lang="en-US" b="1" dirty="0"/>
              <a:t>EXEMPLES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892A09-750A-1D4D-84A7-1B279D6EA5E4}"/>
                  </a:ext>
                </a:extLst>
              </p:cNvPr>
              <p:cNvSpPr>
                <a:spLocks noGrp="1"/>
              </p:cNvSpPr>
              <p:nvPr>
                <p:ph idx="1"/>
              </p:nvPr>
            </p:nvSpPr>
            <p:spPr>
              <a:xfrm>
                <a:off x="1371600" y="2286000"/>
                <a:ext cx="10460182" cy="3581400"/>
              </a:xfrm>
            </p:spPr>
            <p:txBody>
              <a:bodyPr>
                <a:noAutofit/>
              </a:bodyPr>
              <a:lstStyle/>
              <a:p>
                <a:pPr algn="just">
                  <a:lnSpc>
                    <a:spcPct val="100000"/>
                  </a:lnSpc>
                  <a:buFont typeface="Wingdings" pitchFamily="2" charset="2"/>
                  <a:buChar char="§"/>
                </a:pPr>
                <a:r>
                  <a:rPr lang="fr-FR" b="1" dirty="0">
                    <a:latin typeface="Dagny OT" panose="020B0504020201020104" pitchFamily="34" charset="77"/>
                  </a:rPr>
                  <a:t>L'âge</a:t>
                </a:r>
                <a:r>
                  <a:rPr lang="fr-FR" dirty="0">
                    <a:latin typeface="Dagny OT" panose="020B0504020201020104" pitchFamily="34" charset="77"/>
                  </a:rPr>
                  <a:t> est une variable numérique, mesurée en années, bien qu'il soit souvent rapporté à l'année entière la plus proche, ou dans une tranche d'âge d'années (auquel cas il est ordinal).</a:t>
                </a:r>
              </a:p>
              <a:p>
                <a:pPr marL="0" indent="0" algn="just">
                  <a:lnSpc>
                    <a:spcPct val="100000"/>
                  </a:lnSpc>
                  <a:buNone/>
                </a:pPr>
                <a:endParaRPr lang="en-US" sz="500" dirty="0">
                  <a:latin typeface="Dagny OT" panose="020B0504020201020104" pitchFamily="34" charset="77"/>
                </a:endParaRPr>
              </a:p>
              <a:p>
                <a:pPr algn="just">
                  <a:lnSpc>
                    <a:spcPct val="100000"/>
                  </a:lnSpc>
                  <a:buFont typeface="Wingdings" pitchFamily="2" charset="2"/>
                  <a:buChar char="§"/>
                </a:pPr>
                <a:r>
                  <a:rPr lang="fr-FR" dirty="0">
                    <a:latin typeface="Dagny OT" panose="020B0504020201020104" pitchFamily="34" charset="77"/>
                  </a:rPr>
                  <a:t>Les variables numériques typiques comprennent la distance en</a:t>
                </a:r>
                <a14:m>
                  <m:oMath xmlns:m="http://schemas.openxmlformats.org/officeDocument/2006/math">
                    <m:r>
                      <a:rPr lang="en-CA" b="0" i="0" dirty="0" smtClean="0">
                        <a:latin typeface="Cambria Math" panose="02040503050406030204" pitchFamily="18" charset="0"/>
                      </a:rPr>
                      <m:t> </m:t>
                    </m:r>
                    <m:r>
                      <a:rPr lang="en-US" i="1" dirty="0" smtClean="0">
                        <a:latin typeface="Cambria Math" panose="02040503050406030204" pitchFamily="18" charset="0"/>
                      </a:rPr>
                      <m:t>𝑚</m:t>
                    </m:r>
                  </m:oMath>
                </a14:m>
                <a:r>
                  <a:rPr lang="en-US" dirty="0">
                    <a:latin typeface="Dagny OT" panose="020B0504020201020104" pitchFamily="34" charset="77"/>
                  </a:rPr>
                  <a:t>, le volume </a:t>
                </a:r>
                <a:r>
                  <a:rPr lang="en-US" dirty="0" err="1">
                    <a:latin typeface="Dagny OT" panose="020B0504020201020104" pitchFamily="34" charset="77"/>
                  </a:rPr>
                  <a:t>en</a:t>
                </a:r>
                <a:r>
                  <a:rPr lang="en-US" dirty="0">
                    <a:latin typeface="Dagny OT" panose="020B0504020201020104" pitchFamily="34" charset="77"/>
                  </a:rPr>
                  <a:t> </a:t>
                </a: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𝑐𝑚</m:t>
                        </m:r>
                      </m:e>
                      <m:sup>
                        <m:r>
                          <a:rPr lang="en-CA" b="0" i="1" smtClean="0">
                            <a:latin typeface="Cambria Math" panose="02040503050406030204" pitchFamily="18" charset="0"/>
                          </a:rPr>
                          <m:t>3</m:t>
                        </m:r>
                      </m:sup>
                    </m:sSup>
                  </m:oMath>
                </a14:m>
                <a:r>
                  <a:rPr lang="en-US" dirty="0">
                    <a:latin typeface="Dagny OT" panose="020B0504020201020104" pitchFamily="34" charset="77"/>
                  </a:rPr>
                  <a:t>, etc.</a:t>
                </a:r>
              </a:p>
              <a:p>
                <a:pPr algn="just">
                  <a:lnSpc>
                    <a:spcPct val="100000"/>
                  </a:lnSpc>
                  <a:buFont typeface="Wingdings" pitchFamily="2" charset="2"/>
                  <a:buChar char="§"/>
                </a:pPr>
                <a:endParaRPr lang="en-US" sz="500" dirty="0">
                  <a:latin typeface="Dagny OT" panose="020B0504020201020104" pitchFamily="34" charset="77"/>
                </a:endParaRPr>
              </a:p>
              <a:p>
                <a:pPr algn="just">
                  <a:lnSpc>
                    <a:spcPct val="100000"/>
                  </a:lnSpc>
                  <a:buFont typeface="Wingdings" pitchFamily="2" charset="2"/>
                  <a:buChar char="§"/>
                </a:pPr>
                <a:r>
                  <a:rPr lang="fr-FR" b="1" dirty="0">
                    <a:latin typeface="Dagny OT" panose="020B0504020201020104" pitchFamily="34" charset="77"/>
                  </a:rPr>
                  <a:t>Le</a:t>
                </a:r>
                <a:r>
                  <a:rPr lang="fr-FR" dirty="0">
                    <a:latin typeface="Dagny OT" panose="020B0504020201020104" pitchFamily="34" charset="77"/>
                  </a:rPr>
                  <a:t> </a:t>
                </a:r>
                <a:r>
                  <a:rPr lang="fr-FR" b="1" dirty="0">
                    <a:latin typeface="Dagny OT" panose="020B0504020201020104" pitchFamily="34" charset="77"/>
                  </a:rPr>
                  <a:t>diagnostic de la maladie </a:t>
                </a:r>
                <a:r>
                  <a:rPr lang="fr-FR" dirty="0">
                    <a:latin typeface="Dagny OT" panose="020B0504020201020104" pitchFamily="34" charset="77"/>
                  </a:rPr>
                  <a:t>est une variable catégorielle avec 2 catégories (positif/négatif). </a:t>
                </a:r>
              </a:p>
              <a:p>
                <a:pPr algn="just">
                  <a:lnSpc>
                    <a:spcPct val="100000"/>
                  </a:lnSpc>
                  <a:buFont typeface="Wingdings" pitchFamily="2" charset="2"/>
                  <a:buChar char="§"/>
                </a:pPr>
                <a:endParaRPr lang="fr-FR" sz="500" dirty="0">
                  <a:latin typeface="Dagny OT" panose="020B0504020201020104" pitchFamily="34" charset="77"/>
                </a:endParaRPr>
              </a:p>
              <a:p>
                <a:pPr algn="just">
                  <a:lnSpc>
                    <a:spcPct val="100000"/>
                  </a:lnSpc>
                  <a:buFont typeface="Wingdings" pitchFamily="2" charset="2"/>
                  <a:buChar char="§"/>
                </a:pPr>
                <a:r>
                  <a:rPr lang="fr-FR" b="1" dirty="0">
                    <a:latin typeface="Dagny OT" panose="020B0504020201020104" pitchFamily="34" charset="77"/>
                  </a:rPr>
                  <a:t>La conformité à une norme </a:t>
                </a:r>
                <a:r>
                  <a:rPr lang="fr-FR" dirty="0">
                    <a:latin typeface="Dagny OT" panose="020B0504020201020104" pitchFamily="34" charset="77"/>
                  </a:rPr>
                  <a:t>est une variable catégorielle : il peut y avoir 2 niveaux (conforme/non conforme) ou plus (conformité, problèmes mineurs de non-conformité, problèmes majeurs de non-conformité).  </a:t>
                </a:r>
              </a:p>
              <a:p>
                <a:pPr algn="just">
                  <a:lnSpc>
                    <a:spcPct val="100000"/>
                  </a:lnSpc>
                  <a:buFont typeface="Wingdings" pitchFamily="2" charset="2"/>
                  <a:buChar char="§"/>
                </a:pPr>
                <a:endParaRPr lang="fr-FR" sz="500" b="1" dirty="0">
                  <a:latin typeface="Dagny OT" panose="020B0504020201020104" pitchFamily="34" charset="77"/>
                </a:endParaRPr>
              </a:p>
              <a:p>
                <a:pPr algn="just">
                  <a:lnSpc>
                    <a:spcPct val="100000"/>
                  </a:lnSpc>
                  <a:buFont typeface="Wingdings" pitchFamily="2" charset="2"/>
                  <a:buChar char="§"/>
                </a:pPr>
                <a:r>
                  <a:rPr lang="fr-FR" dirty="0">
                    <a:latin typeface="Dagny OT" panose="020B0504020201020104" pitchFamily="34" charset="77"/>
                  </a:rPr>
                  <a:t>Les </a:t>
                </a:r>
                <a:r>
                  <a:rPr lang="fr-FR" b="1" dirty="0">
                    <a:latin typeface="Dagny OT" panose="020B0504020201020104" pitchFamily="34" charset="77"/>
                  </a:rPr>
                  <a:t>variables de comptage </a:t>
                </a:r>
                <a:r>
                  <a:rPr lang="fr-FR" dirty="0">
                    <a:latin typeface="Dagny OT" panose="020B0504020201020104" pitchFamily="34" charset="77"/>
                  </a:rPr>
                  <a:t>sont des variables numériques. </a:t>
                </a:r>
                <a:endParaRPr lang="en-US"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92892A09-750A-1D4D-84A7-1B279D6EA5E4}"/>
                  </a:ext>
                </a:extLst>
              </p:cNvPr>
              <p:cNvSpPr>
                <a:spLocks noGrp="1" noRot="1" noChangeAspect="1" noMove="1" noResize="1" noEditPoints="1" noAdjustHandles="1" noChangeArrowheads="1" noChangeShapeType="1" noTextEdit="1"/>
              </p:cNvSpPr>
              <p:nvPr>
                <p:ph idx="1"/>
              </p:nvPr>
            </p:nvSpPr>
            <p:spPr>
              <a:xfrm>
                <a:off x="1371600" y="2286000"/>
                <a:ext cx="10460182" cy="3581400"/>
              </a:xfrm>
              <a:blipFill>
                <a:blip r:embed="rId2"/>
                <a:stretch>
                  <a:fillRect l="-485" t="-1060" r="-607" b="-15901"/>
                </a:stretch>
              </a:blipFill>
            </p:spPr>
            <p:txBody>
              <a:bodyPr/>
              <a:lstStyle/>
              <a:p>
                <a:r>
                  <a:rPr lang="en-US">
                    <a:noFill/>
                  </a:rPr>
                  <a:t> </a:t>
                </a:r>
              </a:p>
            </p:txBody>
          </p:sp>
        </mc:Fallback>
      </mc:AlternateContent>
    </p:spTree>
    <p:extLst>
      <p:ext uri="{BB962C8B-B14F-4D97-AF65-F5344CB8AC3E}">
        <p14:creationId xmlns:p14="http://schemas.microsoft.com/office/powerpoint/2010/main" val="35814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1932B-3F44-114D-B3D1-17925F92662B}"/>
              </a:ext>
            </a:extLst>
          </p:cNvPr>
          <p:cNvSpPr>
            <a:spLocks noGrp="1"/>
          </p:cNvSpPr>
          <p:nvPr>
            <p:ph type="title"/>
          </p:nvPr>
        </p:nvSpPr>
        <p:spPr/>
        <p:txBody>
          <a:bodyPr/>
          <a:lstStyle/>
          <a:p>
            <a:r>
              <a:rPr lang="en-US" b="1" dirty="0"/>
              <a:t>RÉSUMÉS NUMÉRIQUES</a:t>
            </a:r>
          </a:p>
        </p:txBody>
      </p:sp>
      <p:sp>
        <p:nvSpPr>
          <p:cNvPr id="3" name="Content Placeholder 2">
            <a:extLst>
              <a:ext uri="{FF2B5EF4-FFF2-40B4-BE49-F238E27FC236}">
                <a16:creationId xmlns:a16="http://schemas.microsoft.com/office/drawing/2014/main" id="{3A58DB88-83D5-B14A-8879-FF33939B2381}"/>
              </a:ext>
            </a:extLst>
          </p:cNvPr>
          <p:cNvSpPr>
            <a:spLocks noGrp="1"/>
          </p:cNvSpPr>
          <p:nvPr>
            <p:ph idx="1"/>
          </p:nvPr>
        </p:nvSpPr>
        <p:spPr/>
        <p:txBody>
          <a:bodyPr>
            <a:normAutofit/>
          </a:bodyPr>
          <a:lstStyle/>
          <a:p>
            <a:pPr marL="0" indent="0" algn="just">
              <a:lnSpc>
                <a:spcPct val="100000"/>
              </a:lnSpc>
              <a:buNone/>
            </a:pPr>
            <a:r>
              <a:rPr lang="fr-FR" dirty="0">
                <a:latin typeface="Dagny OT" panose="020B0504020201020104" pitchFamily="34" charset="77"/>
              </a:rPr>
              <a:t>Pour commencer, une variable peut être décrite selon deux dimensions : </a:t>
            </a:r>
            <a:r>
              <a:rPr lang="fr-FR" b="1" dirty="0">
                <a:latin typeface="Dagny OT" panose="020B0504020201020104" pitchFamily="34" charset="77"/>
              </a:rPr>
              <a:t>la</a:t>
            </a:r>
            <a:r>
              <a:rPr lang="fr-FR" dirty="0">
                <a:latin typeface="Dagny OT" panose="020B0504020201020104" pitchFamily="34" charset="77"/>
              </a:rPr>
              <a:t> </a:t>
            </a:r>
            <a:r>
              <a:rPr lang="fr-FR" b="1" dirty="0">
                <a:latin typeface="Dagny OT" panose="020B0504020201020104" pitchFamily="34" charset="77"/>
              </a:rPr>
              <a:t>centralité</a:t>
            </a:r>
            <a:r>
              <a:rPr lang="fr-FR" dirty="0">
                <a:latin typeface="Dagny OT" panose="020B0504020201020104" pitchFamily="34" charset="77"/>
              </a:rPr>
              <a:t> et </a:t>
            </a:r>
            <a:r>
              <a:rPr lang="fr-FR" b="1" dirty="0">
                <a:latin typeface="Dagny OT" panose="020B0504020201020104" pitchFamily="34" charset="77"/>
              </a:rPr>
              <a:t>la</a:t>
            </a:r>
            <a:r>
              <a:rPr lang="fr-FR" dirty="0">
                <a:latin typeface="Dagny OT" panose="020B0504020201020104" pitchFamily="34" charset="77"/>
              </a:rPr>
              <a:t> </a:t>
            </a:r>
            <a:r>
              <a:rPr lang="fr-FR" b="1" dirty="0">
                <a:latin typeface="Dagny OT" panose="020B0504020201020104" pitchFamily="34" charset="77"/>
              </a:rPr>
              <a:t>dispersion</a:t>
            </a:r>
            <a:r>
              <a:rPr lang="fr-FR" dirty="0">
                <a:latin typeface="Dagny OT" panose="020B0504020201020104" pitchFamily="34" charset="77"/>
              </a:rPr>
              <a:t> (</a:t>
            </a:r>
            <a:r>
              <a:rPr lang="fr-FR" b="1" dirty="0">
                <a:latin typeface="Dagny OT" panose="020B0504020201020104" pitchFamily="34" charset="77"/>
              </a:rPr>
              <a:t>l'asymétrie</a:t>
            </a:r>
            <a:r>
              <a:rPr lang="fr-FR" dirty="0">
                <a:latin typeface="Dagny OT" panose="020B0504020201020104" pitchFamily="34" charset="77"/>
              </a:rPr>
              <a:t> et </a:t>
            </a:r>
            <a:r>
              <a:rPr lang="fr-FR" b="1" dirty="0">
                <a:latin typeface="Dagny OT" panose="020B0504020201020104" pitchFamily="34" charset="77"/>
              </a:rPr>
              <a:t>l'aplatissement</a:t>
            </a:r>
            <a:r>
              <a:rPr lang="fr-FR" dirty="0">
                <a:latin typeface="Dagny OT" panose="020B0504020201020104" pitchFamily="34" charset="77"/>
              </a:rPr>
              <a:t> sont aussi parfois utilisés). </a:t>
            </a:r>
            <a:endParaRPr lang="en-US" sz="500" dirty="0">
              <a:latin typeface="Dagny OT" panose="020B0504020201020104" pitchFamily="34" charset="77"/>
            </a:endParaRPr>
          </a:p>
          <a:p>
            <a:pPr marL="0" indent="0" algn="just">
              <a:lnSpc>
                <a:spcPct val="100000"/>
              </a:lnSpc>
              <a:buNone/>
            </a:pPr>
            <a:endParaRPr lang="fr-FR" sz="500" b="1"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Les mesures de </a:t>
            </a:r>
            <a:r>
              <a:rPr lang="fr-FR" b="1" dirty="0">
                <a:latin typeface="Dagny OT" panose="020B0504020201020104" pitchFamily="34" charset="77"/>
              </a:rPr>
              <a:t>centralité </a:t>
            </a:r>
            <a:r>
              <a:rPr lang="fr-FR" dirty="0">
                <a:latin typeface="Dagny OT" panose="020B0504020201020104" pitchFamily="34" charset="77"/>
              </a:rPr>
              <a:t>comprennent</a:t>
            </a:r>
            <a:r>
              <a:rPr lang="en-US" dirty="0">
                <a:latin typeface="Dagny OT" panose="020B0504020201020104" pitchFamily="34" charset="77"/>
              </a:rPr>
              <a:t>: </a:t>
            </a:r>
          </a:p>
          <a:p>
            <a:pPr lvl="1" algn="just">
              <a:lnSpc>
                <a:spcPct val="100000"/>
              </a:lnSpc>
              <a:buFont typeface="Wingdings" pitchFamily="2" charset="2"/>
              <a:buChar char="§"/>
            </a:pPr>
            <a:r>
              <a:rPr lang="fr-FR" b="1" i="0" dirty="0">
                <a:latin typeface="Dagny OT" panose="020B0504020201020104" pitchFamily="34" charset="77"/>
              </a:rPr>
              <a:t>médiane, moyenne, mode</a:t>
            </a:r>
            <a:r>
              <a:rPr lang="fr-FR" i="0" dirty="0">
                <a:latin typeface="Dagny OT" panose="020B0504020201020104" pitchFamily="34" charset="77"/>
              </a:rPr>
              <a:t> (moins fréquemment)</a:t>
            </a:r>
            <a:endParaRPr lang="en-US" sz="500" i="0" dirty="0">
              <a:latin typeface="Dagny OT" panose="020B0504020201020104" pitchFamily="34" charset="77"/>
            </a:endParaRP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Les mesures de </a:t>
            </a:r>
            <a:r>
              <a:rPr lang="fr-FR" b="1" dirty="0">
                <a:latin typeface="Dagny OT" panose="020B0504020201020104" pitchFamily="34" charset="77"/>
              </a:rPr>
              <a:t>dispersion</a:t>
            </a:r>
            <a:r>
              <a:rPr lang="fr-FR" dirty="0">
                <a:latin typeface="Dagny OT" panose="020B0504020201020104" pitchFamily="34" charset="77"/>
              </a:rPr>
              <a:t> comprennent : </a:t>
            </a:r>
          </a:p>
          <a:p>
            <a:pPr lvl="1" algn="just">
              <a:lnSpc>
                <a:spcPct val="100000"/>
              </a:lnSpc>
              <a:buFont typeface="Wingdings" panose="05000000000000000000" pitchFamily="2" charset="2"/>
              <a:buChar char="§"/>
            </a:pPr>
            <a:r>
              <a:rPr lang="fr-FR" b="1" i="0" dirty="0">
                <a:latin typeface="Dagny OT" panose="020B0504020201020104" pitchFamily="34" charset="77"/>
              </a:rPr>
              <a:t>écart-type, variance, quartiles, écart interquartile, plage de données </a:t>
            </a:r>
            <a:r>
              <a:rPr lang="fr-FR" i="0" dirty="0">
                <a:latin typeface="Dagny OT" panose="020B0504020201020104" pitchFamily="34" charset="77"/>
              </a:rPr>
              <a:t>(moins fréquemment)</a:t>
            </a:r>
            <a:endParaRPr lang="en-US" sz="500" i="0" dirty="0">
              <a:latin typeface="Dagny OT" panose="020B0504020201020104" pitchFamily="34" charset="77"/>
            </a:endParaRP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La médiane, la plage de données et les quartiles sont facilement calculés à partir d'une </a:t>
            </a:r>
            <a:r>
              <a:rPr lang="fr-FR" b="1" dirty="0">
                <a:latin typeface="Dagny OT" panose="020B0504020201020104" pitchFamily="34" charset="77"/>
              </a:rPr>
              <a:t>liste ordonnée </a:t>
            </a:r>
            <a:r>
              <a:rPr lang="fr-FR" dirty="0">
                <a:latin typeface="Dagny OT" panose="020B0504020201020104" pitchFamily="34" charset="77"/>
              </a:rPr>
              <a:t>de données.</a:t>
            </a:r>
            <a:endParaRPr lang="en-US" dirty="0">
              <a:latin typeface="Dagny OT" panose="020B0504020201020104" pitchFamily="34" charset="77"/>
            </a:endParaRPr>
          </a:p>
        </p:txBody>
      </p:sp>
    </p:spTree>
    <p:extLst>
      <p:ext uri="{BB962C8B-B14F-4D97-AF65-F5344CB8AC3E}">
        <p14:creationId xmlns:p14="http://schemas.microsoft.com/office/powerpoint/2010/main" val="423821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sz="6800" b="1" dirty="0"/>
              <a:t>TECHNIQUES DE BASE D’ANALYSE DES DONNÉES</a:t>
            </a:r>
            <a:endParaRPr lang="en-US" sz="6800" b="1" dirty="0"/>
          </a:p>
        </p:txBody>
      </p:sp>
      <p:sp>
        <p:nvSpPr>
          <p:cNvPr id="10" name="Subtitle 9">
            <a:extLst>
              <a:ext uri="{FF2B5EF4-FFF2-40B4-BE49-F238E27FC236}">
                <a16:creationId xmlns:a16="http://schemas.microsoft.com/office/drawing/2014/main" id="{4AD766D2-3812-D54B-A075-6E2D1A605524}"/>
              </a:ext>
            </a:extLst>
          </p:cNvPr>
          <p:cNvSpPr>
            <a:spLocks noGrp="1"/>
          </p:cNvSpPr>
          <p:nvPr>
            <p:ph type="subTitle" idx="1"/>
          </p:nvPr>
        </p:nvSpPr>
        <p:spPr>
          <a:noFill/>
        </p:spPr>
        <p:txBody>
          <a:bodyPr/>
          <a:lstStyle/>
          <a:p>
            <a:r>
              <a:rPr lang="en-US" dirty="0">
                <a:solidFill>
                  <a:schemeClr val="tx2"/>
                </a:solidFill>
              </a:rPr>
              <a:t>Patrick Boily</a:t>
            </a:r>
            <a:br>
              <a:rPr lang="en-US" dirty="0">
                <a:solidFill>
                  <a:schemeClr val="tx2"/>
                </a:solidFill>
              </a:rPr>
            </a:br>
            <a:r>
              <a:rPr lang="en-US" dirty="0">
                <a:solidFill>
                  <a:schemeClr val="tx2"/>
                </a:solidFill>
              </a:rPr>
              <a:t>Data Action Lab | uOttawa | </a:t>
            </a:r>
            <a:r>
              <a:rPr lang="en-US" dirty="0" err="1">
                <a:solidFill>
                  <a:schemeClr val="tx2"/>
                </a:solidFill>
              </a:rPr>
              <a:t>Idlewyld</a:t>
            </a:r>
            <a:r>
              <a:rPr lang="en-US" dirty="0">
                <a:solidFill>
                  <a:schemeClr val="tx2"/>
                </a:solidFill>
              </a:rPr>
              <a:t> Analytics</a:t>
            </a:r>
          </a:p>
          <a:p>
            <a:r>
              <a:rPr lang="en-US" dirty="0">
                <a:solidFill>
                  <a:schemeClr val="tx2"/>
                </a:solidFill>
                <a:hlinkClick r:id="rId2">
                  <a:extLst>
                    <a:ext uri="{A12FA001-AC4F-418D-AE19-62706E023703}">
                      <ahyp:hlinkClr xmlns:ahyp="http://schemas.microsoft.com/office/drawing/2018/hyperlinkcolor" val="tx"/>
                    </a:ext>
                  </a:extLst>
                </a:hlinkClick>
              </a:rPr>
              <a:t>pboily@uottawa.ca</a:t>
            </a:r>
            <a:endParaRPr lang="en-US" dirty="0">
              <a:solidFill>
                <a:schemeClr val="tx2"/>
              </a:solidFill>
            </a:endParaRPr>
          </a:p>
        </p:txBody>
      </p:sp>
      <p:sp>
        <p:nvSpPr>
          <p:cNvPr id="4" name="Subtitle 9">
            <a:extLst>
              <a:ext uri="{FF2B5EF4-FFF2-40B4-BE49-F238E27FC236}">
                <a16:creationId xmlns:a16="http://schemas.microsoft.com/office/drawing/2014/main" id="{BAA34996-D434-824C-A857-55DA007F2A60}"/>
              </a:ext>
            </a:extLst>
          </p:cNvPr>
          <p:cNvSpPr txBox="1">
            <a:spLocks/>
          </p:cNvSpPr>
          <p:nvPr/>
        </p:nvSpPr>
        <p:spPr>
          <a:xfrm>
            <a:off x="5360327" y="6537434"/>
            <a:ext cx="6831673" cy="320566"/>
          </a:xfrm>
          <a:prstGeom prst="rect">
            <a:avLst/>
          </a:prstGeom>
          <a:noFill/>
        </p:spPr>
        <p:txBody>
          <a:bodyPr vert="horz" lIns="91440" tIns="45720" rIns="91440" bIns="45720" rtlCol="0">
            <a:normAutofit fontScale="92500" lnSpcReduction="10000"/>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bg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r"/>
            <a:r>
              <a:rPr lang="en-US" sz="1600" dirty="0">
                <a:solidFill>
                  <a:schemeClr val="tx2"/>
                </a:solidFill>
              </a:rPr>
              <a:t>[</a:t>
            </a:r>
            <a:r>
              <a:rPr lang="en-US" sz="1600" dirty="0" err="1">
                <a:solidFill>
                  <a:schemeClr val="tx2"/>
                </a:solidFill>
              </a:rPr>
              <a:t>en</a:t>
            </a:r>
            <a:r>
              <a:rPr lang="en-US" sz="1600" dirty="0">
                <a:solidFill>
                  <a:schemeClr val="tx2"/>
                </a:solidFill>
              </a:rPr>
              <a:t> collaboration avec Jen </a:t>
            </a:r>
            <a:r>
              <a:rPr lang="en-US" sz="1600" dirty="0" err="1">
                <a:solidFill>
                  <a:schemeClr val="tx2"/>
                </a:solidFill>
              </a:rPr>
              <a:t>Schellinck</a:t>
            </a:r>
            <a:r>
              <a:rPr lang="en-US" sz="1600" dirty="0">
                <a:solidFill>
                  <a:schemeClr val="tx2"/>
                </a:solidFill>
              </a:rPr>
              <a:t> | </a:t>
            </a:r>
            <a:r>
              <a:rPr lang="en-US" sz="1600" dirty="0" err="1">
                <a:solidFill>
                  <a:schemeClr val="tx2"/>
                </a:solidFill>
              </a:rPr>
              <a:t>Sysabee</a:t>
            </a:r>
            <a:r>
              <a:rPr lang="en-US" sz="1600" dirty="0">
                <a:solidFill>
                  <a:schemeClr val="tx2"/>
                </a:solidFill>
              </a:rPr>
              <a:t>]</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CACD-C267-9245-A1D0-05D109A1B244}"/>
              </a:ext>
            </a:extLst>
          </p:cNvPr>
          <p:cNvSpPr>
            <a:spLocks noGrp="1"/>
          </p:cNvSpPr>
          <p:nvPr>
            <p:ph type="title"/>
          </p:nvPr>
        </p:nvSpPr>
        <p:spPr/>
        <p:txBody>
          <a:bodyPr/>
          <a:lstStyle/>
          <a:p>
            <a:r>
              <a:rPr lang="en-US" b="1" dirty="0"/>
              <a:t>MÉDIANE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B19DCC9-61E0-5F42-9C5C-6CDF70EB2939}"/>
                  </a:ext>
                </a:extLst>
              </p:cNvPr>
              <p:cNvSpPr>
                <a:spLocks noGrp="1"/>
              </p:cNvSpPr>
              <p:nvPr>
                <p:ph idx="1"/>
              </p:nvPr>
            </p:nvSpPr>
            <p:spPr>
              <a:xfrm>
                <a:off x="1371600" y="2286000"/>
                <a:ext cx="9809018" cy="3581400"/>
              </a:xfrm>
            </p:spPr>
            <p:txBody>
              <a:bodyPr/>
              <a:lstStyle/>
              <a:p>
                <a:pPr marL="0" indent="0" algn="just">
                  <a:lnSpc>
                    <a:spcPct val="100000"/>
                  </a:lnSpc>
                  <a:buNone/>
                </a:pPr>
                <a:r>
                  <a:rPr lang="fr-FR" dirty="0">
                    <a:latin typeface="Dagny OT" panose="020B0504020201020104" pitchFamily="34" charset="77"/>
                  </a:rPr>
                  <a:t>La </a:t>
                </a:r>
                <a:r>
                  <a:rPr lang="fr-FR" b="1" dirty="0">
                    <a:latin typeface="Dagny OT" panose="020B0504020201020104" pitchFamily="34" charset="77"/>
                  </a:rPr>
                  <a:t>médiane</a:t>
                </a:r>
                <a:r>
                  <a:rPr lang="fr-FR" dirty="0">
                    <a:latin typeface="Dagny OT" panose="020B0504020201020104" pitchFamily="34" charset="77"/>
                  </a:rPr>
                  <a:t> d'une variable quantitative comportant 𝑛 observations est une valeur qui divise les données ordonnées en 2 sous-ensembles égaux : la moitié des observations sont inférieures (ou égales) à la médiane, et l'autre moitié supérieures (ou égales) à celle-ci.</a:t>
                </a:r>
                <a:endParaRPr lang="en-US" sz="500" dirty="0">
                  <a:latin typeface="Dagny OT" panose="020B0504020201020104" pitchFamily="34" charset="77"/>
                </a:endParaRP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Si 𝑛 est </a:t>
                </a:r>
                <a:r>
                  <a:rPr lang="fr-FR" b="1" dirty="0">
                    <a:latin typeface="Dagny OT" panose="020B0504020201020104" pitchFamily="34" charset="77"/>
                  </a:rPr>
                  <a:t>impair</a:t>
                </a:r>
                <a:r>
                  <a:rPr lang="fr-FR" dirty="0">
                    <a:latin typeface="Dagny OT" panose="020B0504020201020104" pitchFamily="34" charset="77"/>
                  </a:rPr>
                  <a:t>, la médiane est la </a:t>
                </a:r>
                <a14:m>
                  <m:oMath xmlns:m="http://schemas.openxmlformats.org/officeDocument/2006/math">
                    <m:f>
                      <m:fPr>
                        <m:ctrlPr>
                          <a:rPr lang="en-US" i="1">
                            <a:latin typeface="Cambria Math" panose="02040503050406030204" pitchFamily="18" charset="0"/>
                          </a:rPr>
                        </m:ctrlPr>
                      </m:fPr>
                      <m:num>
                        <m:r>
                          <a:rPr lang="en-CA" i="1">
                            <a:latin typeface="Cambria Math" panose="02040503050406030204" pitchFamily="18" charset="0"/>
                          </a:rPr>
                          <m:t>𝑛</m:t>
                        </m:r>
                        <m:r>
                          <a:rPr lang="en-CA" i="1">
                            <a:latin typeface="Cambria Math" panose="02040503050406030204" pitchFamily="18" charset="0"/>
                          </a:rPr>
                          <m:t>+1</m:t>
                        </m:r>
                      </m:num>
                      <m:den>
                        <m:r>
                          <a:rPr lang="en-CA" i="1">
                            <a:latin typeface="Cambria Math" panose="02040503050406030204" pitchFamily="18" charset="0"/>
                          </a:rPr>
                          <m:t>2</m:t>
                        </m:r>
                      </m:den>
                    </m:f>
                    <m:r>
                      <a:rPr lang="en-CA" b="0" i="1" smtClean="0">
                        <a:latin typeface="Cambria Math" panose="02040503050406030204" pitchFamily="18" charset="0"/>
                      </a:rPr>
                      <m:t>−</m:t>
                    </m:r>
                  </m:oMath>
                </a14:m>
                <a:r>
                  <a:rPr lang="en-US" dirty="0" err="1">
                    <a:latin typeface="Dagny OT" panose="020B0504020201020104" pitchFamily="34" charset="77"/>
                  </a:rPr>
                  <a:t>ième</a:t>
                </a:r>
                <a:r>
                  <a:rPr lang="en-US" dirty="0">
                    <a:latin typeface="Dagny OT" panose="020B0504020201020104" pitchFamily="34" charset="77"/>
                  </a:rPr>
                  <a:t> observation </a:t>
                </a:r>
                <a:r>
                  <a:rPr lang="en-US" dirty="0" err="1">
                    <a:latin typeface="Dagny OT" panose="020B0504020201020104" pitchFamily="34" charset="77"/>
                  </a:rPr>
                  <a:t>ordonnée</a:t>
                </a:r>
                <a:r>
                  <a:rPr lang="en-US" dirty="0">
                    <a:latin typeface="Dagny OT" panose="020B0504020201020104" pitchFamily="34" charset="77"/>
                  </a:rPr>
                  <a:t>. </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Si 𝑛 est </a:t>
                </a:r>
                <a:r>
                  <a:rPr lang="fr-FR" b="1" dirty="0">
                    <a:latin typeface="Dagny OT" panose="020B0504020201020104" pitchFamily="34" charset="77"/>
                  </a:rPr>
                  <a:t>pair</a:t>
                </a:r>
                <a:r>
                  <a:rPr lang="fr-FR" dirty="0">
                    <a:latin typeface="Dagny OT" panose="020B0504020201020104" pitchFamily="34" charset="77"/>
                  </a:rPr>
                  <a:t>, la médiane est toute valeur comprise entre les</a:t>
                </a:r>
                <a14:m>
                  <m:oMath xmlns:m="http://schemas.openxmlformats.org/officeDocument/2006/math">
                    <m:r>
                      <a:rPr lang="en-CA" b="0" i="0" smtClean="0">
                        <a:latin typeface="Cambria Math" panose="02040503050406030204" pitchFamily="18" charset="0"/>
                      </a:rPr>
                      <m:t> </m:t>
                    </m:r>
                    <m:f>
                      <m:fPr>
                        <m:ctrlPr>
                          <a:rPr lang="en-US" i="1">
                            <a:latin typeface="Cambria Math" panose="02040503050406030204" pitchFamily="18" charset="0"/>
                          </a:rPr>
                        </m:ctrlPr>
                      </m:fPr>
                      <m:num>
                        <m:r>
                          <a:rPr lang="en-CA" i="1">
                            <a:latin typeface="Cambria Math" panose="02040503050406030204" pitchFamily="18" charset="0"/>
                          </a:rPr>
                          <m:t>𝑛</m:t>
                        </m:r>
                      </m:num>
                      <m:den>
                        <m:r>
                          <a:rPr lang="en-CA" i="1">
                            <a:latin typeface="Cambria Math" panose="02040503050406030204" pitchFamily="18" charset="0"/>
                          </a:rPr>
                          <m:t>2</m:t>
                        </m:r>
                      </m:den>
                    </m:f>
                  </m:oMath>
                </a14:m>
                <a:r>
                  <a:rPr lang="en-US" dirty="0">
                    <a:latin typeface="Dagny OT" panose="020B0504020201020104" pitchFamily="34" charset="77"/>
                  </a:rPr>
                  <a:t> et </a:t>
                </a:r>
                <a14:m>
                  <m:oMath xmlns:m="http://schemas.openxmlformats.org/officeDocument/2006/math">
                    <m:f>
                      <m:fPr>
                        <m:ctrlPr>
                          <a:rPr lang="en-US" i="1">
                            <a:latin typeface="Cambria Math" panose="02040503050406030204" pitchFamily="18" charset="0"/>
                          </a:rPr>
                        </m:ctrlPr>
                      </m:fPr>
                      <m:num>
                        <m:r>
                          <a:rPr lang="en-CA" i="1">
                            <a:latin typeface="Cambria Math" panose="02040503050406030204" pitchFamily="18" charset="0"/>
                          </a:rPr>
                          <m:t>𝑛</m:t>
                        </m:r>
                      </m:num>
                      <m:den>
                        <m:r>
                          <a:rPr lang="en-CA" i="1">
                            <a:latin typeface="Cambria Math" panose="02040503050406030204" pitchFamily="18" charset="0"/>
                          </a:rPr>
                          <m:t>2</m:t>
                        </m:r>
                      </m:den>
                    </m:f>
                    <m:r>
                      <a:rPr lang="en-CA" b="0" i="1" smtClean="0">
                        <a:latin typeface="Cambria Math" panose="02040503050406030204" pitchFamily="18" charset="0"/>
                      </a:rPr>
                      <m:t>+1</m:t>
                    </m:r>
                    <m:r>
                      <a:rPr lang="en-CA" i="1">
                        <a:latin typeface="Cambria Math" panose="02040503050406030204" pitchFamily="18" charset="0"/>
                      </a:rPr>
                      <m:t> </m:t>
                    </m:r>
                  </m:oMath>
                </a14:m>
                <a:r>
                  <a:rPr lang="fr-FR" dirty="0">
                    <a:latin typeface="Dagny OT" panose="020B0504020201020104" pitchFamily="34" charset="77"/>
                  </a:rPr>
                  <a:t>observations ordonnées (on prend généralement leur moyenne). </a:t>
                </a:r>
                <a:endParaRPr lang="en-US" sz="500" dirty="0">
                  <a:latin typeface="Dagny OT" panose="020B0504020201020104" pitchFamily="34" charset="77"/>
                </a:endParaRP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La </a:t>
                </a:r>
                <a:r>
                  <a:rPr lang="fr-FR" b="1" dirty="0">
                    <a:latin typeface="Dagny OT" panose="020B0504020201020104" pitchFamily="34" charset="77"/>
                  </a:rPr>
                  <a:t>procédure</a:t>
                </a:r>
                <a:r>
                  <a:rPr lang="fr-FR" dirty="0">
                    <a:latin typeface="Dagny OT" panose="020B0504020201020104" pitchFamily="34" charset="77"/>
                  </a:rPr>
                  <a:t> est simple : ordonner les données et suivre à la lettre les règles du jeu  (paires/impaires). </a:t>
                </a:r>
                <a:endParaRPr lang="en-US"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FB19DCC9-61E0-5F42-9C5C-6CDF70EB2939}"/>
                  </a:ext>
                </a:extLst>
              </p:cNvPr>
              <p:cNvSpPr>
                <a:spLocks noGrp="1" noRot="1" noChangeAspect="1" noMove="1" noResize="1" noEditPoints="1" noAdjustHandles="1" noChangeArrowheads="1" noChangeShapeType="1" noTextEdit="1"/>
              </p:cNvSpPr>
              <p:nvPr>
                <p:ph idx="1"/>
              </p:nvPr>
            </p:nvSpPr>
            <p:spPr>
              <a:xfrm>
                <a:off x="1371600" y="2286000"/>
                <a:ext cx="9809018" cy="3581400"/>
              </a:xfrm>
              <a:blipFill>
                <a:blip r:embed="rId2"/>
                <a:stretch>
                  <a:fillRect l="-647" t="-1413" r="-647" b="-11661"/>
                </a:stretch>
              </a:blipFill>
            </p:spPr>
            <p:txBody>
              <a:bodyPr/>
              <a:lstStyle/>
              <a:p>
                <a:r>
                  <a:rPr lang="en-US">
                    <a:noFill/>
                  </a:rPr>
                  <a:t> </a:t>
                </a:r>
              </a:p>
            </p:txBody>
          </p:sp>
        </mc:Fallback>
      </mc:AlternateContent>
    </p:spTree>
    <p:extLst>
      <p:ext uri="{BB962C8B-B14F-4D97-AF65-F5344CB8AC3E}">
        <p14:creationId xmlns:p14="http://schemas.microsoft.com/office/powerpoint/2010/main" val="170731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7E8CD-AE1B-924A-9BAF-FEEA9704794A}"/>
              </a:ext>
            </a:extLst>
          </p:cNvPr>
          <p:cNvSpPr>
            <a:spLocks noGrp="1"/>
          </p:cNvSpPr>
          <p:nvPr>
            <p:ph type="title"/>
          </p:nvPr>
        </p:nvSpPr>
        <p:spPr/>
        <p:txBody>
          <a:bodyPr/>
          <a:lstStyle/>
          <a:p>
            <a:r>
              <a:rPr lang="en-US" b="1" dirty="0"/>
              <a:t>MÉDIANE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287488E-0EDB-D149-A604-5B12CB98898F}"/>
                  </a:ext>
                </a:extLst>
              </p:cNvPr>
              <p:cNvSpPr>
                <a:spLocks noGrp="1"/>
              </p:cNvSpPr>
              <p:nvPr>
                <p:ph idx="1"/>
              </p:nvPr>
            </p:nvSpPr>
            <p:spPr>
              <a:xfrm>
                <a:off x="1371600" y="2286000"/>
                <a:ext cx="10820400" cy="3581400"/>
              </a:xfrm>
            </p:spPr>
            <p:txBody>
              <a:bodyPr>
                <a:normAutofit fontScale="85000" lnSpcReduction="20000"/>
              </a:bodyPr>
              <a:lstStyle/>
              <a:p>
                <a:pPr marL="0" indent="0" algn="just">
                  <a:lnSpc>
                    <a:spcPct val="120000"/>
                  </a:lnSpc>
                  <a:buNone/>
                </a:pPr>
                <a:r>
                  <a:rPr lang="en-US" sz="2400" dirty="0">
                    <a:latin typeface="Dagny OT" panose="020B0504020201020104" pitchFamily="34" charset="77"/>
                  </a:rPr>
                  <a:t>1. </a:t>
                </a:r>
                <a:r>
                  <a:rPr lang="fr-FR" sz="2400" dirty="0">
                    <a:latin typeface="Dagny OT" panose="020B0504020201020104" pitchFamily="34" charset="77"/>
                  </a:rPr>
                  <a:t>Imaginez une variable quantitative avec</a:t>
                </a:r>
                <a14:m>
                  <m:oMath xmlns:m="http://schemas.openxmlformats.org/officeDocument/2006/math">
                    <m:r>
                      <a:rPr lang="en-CA" sz="2400" b="0" i="0" dirty="0" smtClean="0">
                        <a:latin typeface="Cambria Math" panose="02040503050406030204" pitchFamily="18" charset="0"/>
                      </a:rPr>
                      <m:t> </m:t>
                    </m:r>
                    <m:r>
                      <a:rPr lang="en-US" sz="2400" i="1" dirty="0" smtClean="0">
                        <a:latin typeface="Cambria Math" panose="02040503050406030204" pitchFamily="18" charset="0"/>
                      </a:rPr>
                      <m:t>𝑛</m:t>
                    </m:r>
                    <m:r>
                      <a:rPr lang="en-US" sz="2400" i="1" dirty="0" smtClean="0">
                        <a:latin typeface="Cambria Math" panose="02040503050406030204" pitchFamily="18" charset="0"/>
                      </a:rPr>
                      <m:t>=5</m:t>
                    </m:r>
                  </m:oMath>
                </a14:m>
                <a:r>
                  <a:rPr lang="en-US" sz="2400" dirty="0">
                    <a:latin typeface="Dagny OT" panose="020B0504020201020104" pitchFamily="34" charset="77"/>
                  </a:rPr>
                  <a:t> observations, </a:t>
                </a:r>
                <a:r>
                  <a:rPr lang="en-US" sz="2400" dirty="0" err="1">
                    <a:latin typeface="Dagny OT" panose="020B0504020201020104" pitchFamily="34" charset="77"/>
                  </a:rPr>
                  <a:t>prenant</a:t>
                </a:r>
                <a:r>
                  <a:rPr lang="en-US" sz="2400" dirty="0">
                    <a:latin typeface="Dagny OT" panose="020B0504020201020104" pitchFamily="34" charset="77"/>
                  </a:rPr>
                  <a:t> les </a:t>
                </a:r>
                <a:r>
                  <a:rPr lang="en-US" sz="2400" dirty="0" err="1">
                    <a:latin typeface="Dagny OT" panose="020B0504020201020104" pitchFamily="34" charset="77"/>
                  </a:rPr>
                  <a:t>valeurs</a:t>
                </a:r>
                <a:r>
                  <a:rPr lang="en-US" sz="2400" dirty="0">
                    <a:latin typeface="Dagny OT" panose="020B0504020201020104" pitchFamily="34" charset="77"/>
                  </a:rPr>
                  <a:t>: </a:t>
                </a:r>
                <a14:m>
                  <m:oMath xmlns:m="http://schemas.openxmlformats.org/officeDocument/2006/math">
                    <m:r>
                      <a:rPr lang="en-US" sz="2400" i="1" dirty="0" smtClean="0">
                        <a:latin typeface="Cambria Math" panose="02040503050406030204" pitchFamily="18" charset="0"/>
                      </a:rPr>
                      <m:t>4,6,1,3,7</m:t>
                    </m:r>
                  </m:oMath>
                </a14:m>
                <a:r>
                  <a:rPr lang="en-US" sz="2400" dirty="0">
                    <a:latin typeface="Dagny OT" panose="020B0504020201020104" pitchFamily="34" charset="77"/>
                  </a:rPr>
                  <a:t>. </a:t>
                </a:r>
              </a:p>
              <a:p>
                <a:pPr marL="0" indent="0" algn="just">
                  <a:lnSpc>
                    <a:spcPct val="120000"/>
                  </a:lnSpc>
                  <a:buNone/>
                </a:pPr>
                <a:r>
                  <a:rPr lang="fr-FR" sz="2400" dirty="0">
                    <a:latin typeface="Dagny OT" panose="020B0504020201020104" pitchFamily="34" charset="77"/>
                  </a:rPr>
                  <a:t>Commencez par ordonner les valeurs </a:t>
                </a:r>
                <a:r>
                  <a:rPr lang="en-US" sz="2400" dirty="0">
                    <a:latin typeface="Dagny OT" panose="020B0504020201020104" pitchFamily="34" charset="77"/>
                  </a:rPr>
                  <a:t>: </a:t>
                </a:r>
                <a14:m>
                  <m:oMath xmlns:m="http://schemas.openxmlformats.org/officeDocument/2006/math">
                    <m:r>
                      <a:rPr lang="en-US" sz="2400" i="1" dirty="0" smtClean="0">
                        <a:latin typeface="Cambria Math" panose="02040503050406030204" pitchFamily="18" charset="0"/>
                      </a:rPr>
                      <m:t>1,3,4,6,7</m:t>
                    </m:r>
                    <m:r>
                      <a:rPr lang="en-CA" sz="2400" b="0" i="1" dirty="0" smtClean="0">
                        <a:latin typeface="Cambria Math" panose="02040503050406030204" pitchFamily="18" charset="0"/>
                      </a:rPr>
                      <m:t>.</m:t>
                    </m:r>
                  </m:oMath>
                </a14:m>
                <a:endParaRPr lang="en-US" sz="2400" dirty="0">
                  <a:latin typeface="Dagny OT" panose="020B0504020201020104" pitchFamily="34" charset="77"/>
                </a:endParaRPr>
              </a:p>
              <a:p>
                <a:pPr marL="0" indent="0" algn="just">
                  <a:lnSpc>
                    <a:spcPct val="120000"/>
                  </a:lnSpc>
                  <a:buNone/>
                </a:pPr>
                <a14:m>
                  <m:oMath xmlns:m="http://schemas.openxmlformats.org/officeDocument/2006/math">
                    <m:r>
                      <a:rPr lang="en-US" sz="2400" i="1" dirty="0">
                        <a:latin typeface="Cambria Math" panose="02040503050406030204" pitchFamily="18" charset="0"/>
                      </a:rPr>
                      <m:t>𝑛</m:t>
                    </m:r>
                    <m:r>
                      <a:rPr lang="en-US" sz="2400" i="1" dirty="0">
                        <a:latin typeface="Cambria Math" panose="02040503050406030204" pitchFamily="18" charset="0"/>
                      </a:rPr>
                      <m:t>=5</m:t>
                    </m:r>
                  </m:oMath>
                </a14:m>
                <a:r>
                  <a:rPr lang="en-US" sz="2400" dirty="0">
                    <a:latin typeface="Dagny OT" panose="020B0504020201020104" pitchFamily="34" charset="77"/>
                  </a:rPr>
                  <a:t> </a:t>
                </a:r>
                <a:r>
                  <a:rPr lang="fr-FR" sz="2400" dirty="0">
                    <a:latin typeface="Dagny OT" panose="020B0504020201020104" pitchFamily="34" charset="77"/>
                  </a:rPr>
                  <a:t>est impair; on cherche la</a:t>
                </a:r>
                <a14:m>
                  <m:oMath xmlns:m="http://schemas.openxmlformats.org/officeDocument/2006/math">
                    <m:r>
                      <a:rPr lang="en-CA" sz="2400" b="0" i="0" smtClean="0">
                        <a:latin typeface="Cambria Math" panose="02040503050406030204" pitchFamily="18" charset="0"/>
                      </a:rPr>
                      <m:t> </m:t>
                    </m:r>
                    <m:f>
                      <m:fPr>
                        <m:ctrlPr>
                          <a:rPr lang="en-US" sz="2400" i="1">
                            <a:latin typeface="Cambria Math" panose="02040503050406030204" pitchFamily="18" charset="0"/>
                          </a:rPr>
                        </m:ctrlPr>
                      </m:fPr>
                      <m:num>
                        <m:r>
                          <a:rPr lang="en-CA" sz="2400" i="1">
                            <a:latin typeface="Cambria Math" panose="02040503050406030204" pitchFamily="18" charset="0"/>
                          </a:rPr>
                          <m:t>𝑛</m:t>
                        </m:r>
                        <m:r>
                          <a:rPr lang="en-CA" sz="2400" i="1">
                            <a:latin typeface="Cambria Math" panose="02040503050406030204" pitchFamily="18" charset="0"/>
                          </a:rPr>
                          <m:t>+1</m:t>
                        </m:r>
                      </m:num>
                      <m:den>
                        <m:r>
                          <a:rPr lang="en-CA" sz="2400" i="1">
                            <a:latin typeface="Cambria Math" panose="02040503050406030204" pitchFamily="18" charset="0"/>
                          </a:rPr>
                          <m:t>2</m:t>
                        </m:r>
                      </m:den>
                    </m:f>
                    <m:r>
                      <a:rPr lang="en-CA" sz="2400" b="0" i="1" smtClean="0">
                        <a:latin typeface="Cambria Math" panose="02040503050406030204" pitchFamily="18" charset="0"/>
                      </a:rPr>
                      <m:t>=</m:t>
                    </m:r>
                    <m:f>
                      <m:fPr>
                        <m:ctrlPr>
                          <a:rPr lang="en-US" sz="2400" i="1">
                            <a:latin typeface="Cambria Math" panose="02040503050406030204" pitchFamily="18" charset="0"/>
                          </a:rPr>
                        </m:ctrlPr>
                      </m:fPr>
                      <m:num>
                        <m:r>
                          <a:rPr lang="en-CA" sz="2400" b="0" i="1" smtClean="0">
                            <a:latin typeface="Cambria Math" panose="02040503050406030204" pitchFamily="18" charset="0"/>
                          </a:rPr>
                          <m:t>5</m:t>
                        </m:r>
                        <m:r>
                          <a:rPr lang="en-CA" sz="2400" i="1">
                            <a:latin typeface="Cambria Math" panose="02040503050406030204" pitchFamily="18" charset="0"/>
                          </a:rPr>
                          <m:t>+1</m:t>
                        </m:r>
                      </m:num>
                      <m:den>
                        <m:r>
                          <a:rPr lang="en-CA" sz="2400" i="1">
                            <a:latin typeface="Cambria Math" panose="02040503050406030204" pitchFamily="18" charset="0"/>
                          </a:rPr>
                          <m:t>2</m:t>
                        </m:r>
                      </m:den>
                    </m:f>
                    <m:r>
                      <a:rPr lang="en-CA" sz="2400" b="0" i="1" smtClean="0">
                        <a:latin typeface="Cambria Math" panose="02040503050406030204" pitchFamily="18" charset="0"/>
                      </a:rPr>
                      <m:t>=3</m:t>
                    </m:r>
                    <m:r>
                      <m:rPr>
                        <m:sty m:val="p"/>
                      </m:rPr>
                      <a:rPr lang="en-CA" sz="2400" b="0" i="0" smtClean="0">
                        <a:latin typeface="Cambria Math" panose="02040503050406030204" pitchFamily="18" charset="0"/>
                      </a:rPr>
                      <m:t>e</m:t>
                    </m:r>
                  </m:oMath>
                </a14:m>
                <a:r>
                  <a:rPr lang="en-US" sz="2400" dirty="0">
                    <a:latin typeface="Dagny OT" panose="020B0504020201020104" pitchFamily="34" charset="77"/>
                  </a:rPr>
                  <a:t> observation, qui </a:t>
                </a:r>
                <a:r>
                  <a:rPr lang="en-US" sz="2400" dirty="0" err="1">
                    <a:latin typeface="Dagny OT" panose="020B0504020201020104" pitchFamily="34" charset="77"/>
                  </a:rPr>
                  <a:t>est</a:t>
                </a:r>
                <a:r>
                  <a:rPr lang="en-US" sz="2400" dirty="0">
                    <a:latin typeface="Dagny OT" panose="020B0504020201020104" pitchFamily="34" charset="77"/>
                  </a:rPr>
                  <a:t> </a:t>
                </a:r>
                <a14:m>
                  <m:oMath xmlns:m="http://schemas.openxmlformats.org/officeDocument/2006/math">
                    <m:r>
                      <a:rPr lang="en-US" sz="2400" b="1" i="1" dirty="0" smtClean="0">
                        <a:solidFill>
                          <a:srgbClr val="0070C0"/>
                        </a:solidFill>
                        <a:latin typeface="Cambria Math" panose="02040503050406030204" pitchFamily="18" charset="0"/>
                      </a:rPr>
                      <m:t>𝟒</m:t>
                    </m:r>
                  </m:oMath>
                </a14:m>
                <a:r>
                  <a:rPr lang="en-US" sz="2400" dirty="0">
                    <a:latin typeface="Dagny OT" panose="020B0504020201020104" pitchFamily="34" charset="77"/>
                  </a:rPr>
                  <a:t>. </a:t>
                </a:r>
              </a:p>
              <a:p>
                <a:pPr marL="0" indent="0" algn="just">
                  <a:lnSpc>
                    <a:spcPct val="120000"/>
                  </a:lnSpc>
                  <a:buNone/>
                </a:pPr>
                <a:r>
                  <a:rPr lang="fr-FR" sz="2400" dirty="0">
                    <a:latin typeface="Dagny OT" panose="020B0504020201020104" pitchFamily="34" charset="77"/>
                  </a:rPr>
                  <a:t>Notez qu'il y a 2 observations en dessous de</a:t>
                </a:r>
                <a14:m>
                  <m:oMath xmlns:m="http://schemas.openxmlformats.org/officeDocument/2006/math">
                    <m:r>
                      <a:rPr lang="en-CA" sz="2400" b="0" i="0" dirty="0" smtClean="0">
                        <a:latin typeface="Cambria Math" panose="02040503050406030204" pitchFamily="18" charset="0"/>
                      </a:rPr>
                      <m:t> </m:t>
                    </m:r>
                    <m:r>
                      <a:rPr lang="en-US" sz="2400" i="1" dirty="0" smtClean="0">
                        <a:latin typeface="Cambria Math" panose="02040503050406030204" pitchFamily="18" charset="0"/>
                      </a:rPr>
                      <m:t>4</m:t>
                    </m:r>
                  </m:oMath>
                </a14:m>
                <a:r>
                  <a:rPr lang="en-US" sz="2400" dirty="0">
                    <a:latin typeface="Dagny OT" panose="020B0504020201020104" pitchFamily="34" charset="77"/>
                  </a:rPr>
                  <a:t> (</a:t>
                </a:r>
                <a14:m>
                  <m:oMath xmlns:m="http://schemas.openxmlformats.org/officeDocument/2006/math">
                    <m:r>
                      <a:rPr lang="en-US" sz="2400" i="1" dirty="0" smtClean="0">
                        <a:latin typeface="Cambria Math" panose="02040503050406030204" pitchFamily="18" charset="0"/>
                      </a:rPr>
                      <m:t>1,3</m:t>
                    </m:r>
                  </m:oMath>
                </a14:m>
                <a:r>
                  <a:rPr lang="en-US" sz="2400" dirty="0">
                    <a:latin typeface="Dagny OT" panose="020B0504020201020104" pitchFamily="34" charset="77"/>
                  </a:rPr>
                  <a:t>) et 2 observations au-</a:t>
                </a:r>
                <a:r>
                  <a:rPr lang="en-US" sz="2400" dirty="0" err="1">
                    <a:latin typeface="Dagny OT" panose="020B0504020201020104" pitchFamily="34" charset="77"/>
                  </a:rPr>
                  <a:t>dessus</a:t>
                </a:r>
                <a:r>
                  <a:rPr lang="en-US" sz="2400" dirty="0">
                    <a:latin typeface="Dagny OT" panose="020B0504020201020104" pitchFamily="34" charset="77"/>
                  </a:rPr>
                  <a:t> de </a:t>
                </a:r>
                <a14:m>
                  <m:oMath xmlns:m="http://schemas.openxmlformats.org/officeDocument/2006/math">
                    <m:r>
                      <a:rPr lang="en-US" sz="2400" i="1" dirty="0" smtClean="0">
                        <a:latin typeface="Cambria Math" panose="02040503050406030204" pitchFamily="18" charset="0"/>
                      </a:rPr>
                      <m:t>4</m:t>
                    </m:r>
                  </m:oMath>
                </a14:m>
                <a:r>
                  <a:rPr lang="en-US" sz="2400" dirty="0">
                    <a:latin typeface="Dagny OT" panose="020B0504020201020104" pitchFamily="34" charset="77"/>
                  </a:rPr>
                  <a:t> (</a:t>
                </a:r>
                <a14:m>
                  <m:oMath xmlns:m="http://schemas.openxmlformats.org/officeDocument/2006/math">
                    <m:r>
                      <a:rPr lang="en-US" sz="2400" i="1" dirty="0" smtClean="0">
                        <a:latin typeface="Cambria Math" panose="02040503050406030204" pitchFamily="18" charset="0"/>
                      </a:rPr>
                      <m:t>6,7</m:t>
                    </m:r>
                  </m:oMath>
                </a14:m>
                <a:r>
                  <a:rPr lang="en-US" sz="2400" dirty="0">
                    <a:latin typeface="Dagny OT" panose="020B0504020201020104" pitchFamily="34" charset="77"/>
                  </a:rPr>
                  <a:t>).</a:t>
                </a:r>
              </a:p>
              <a:p>
                <a:pPr marL="0" indent="0" algn="ctr">
                  <a:lnSpc>
                    <a:spcPct val="120000"/>
                  </a:lnSpc>
                  <a:buNone/>
                </a:pPr>
                <a:r>
                  <a:rPr lang="en-US" sz="500" dirty="0">
                    <a:latin typeface="Dagny OT" panose="020B0504020201020104" pitchFamily="34" charset="77"/>
                  </a:rPr>
                  <a:t>______________________________________</a:t>
                </a:r>
              </a:p>
              <a:p>
                <a:pPr marL="0" indent="0" algn="ctr">
                  <a:lnSpc>
                    <a:spcPct val="120000"/>
                  </a:lnSpc>
                  <a:buNone/>
                </a:pPr>
                <a:endParaRPr lang="en-US" sz="500" dirty="0">
                  <a:latin typeface="Dagny OT" panose="020B0504020201020104" pitchFamily="34" charset="77"/>
                </a:endParaRPr>
              </a:p>
              <a:p>
                <a:pPr marL="0" indent="0" algn="just">
                  <a:lnSpc>
                    <a:spcPct val="120000"/>
                  </a:lnSpc>
                  <a:buNone/>
                </a:pPr>
                <a:r>
                  <a:rPr lang="en-US" sz="2400" dirty="0">
                    <a:latin typeface="Dagny OT" panose="020B0504020201020104" pitchFamily="34" charset="77"/>
                  </a:rPr>
                  <a:t>2. </a:t>
                </a:r>
                <a:r>
                  <a:rPr lang="fr-FR" sz="2400" dirty="0">
                    <a:latin typeface="Dagny OT" panose="020B0504020201020104" pitchFamily="34" charset="77"/>
                  </a:rPr>
                  <a:t>Imaginez une variable quantitative avec</a:t>
                </a:r>
                <a14:m>
                  <m:oMath xmlns:m="http://schemas.openxmlformats.org/officeDocument/2006/math">
                    <m:r>
                      <a:rPr lang="en-CA" sz="2400" dirty="0">
                        <a:latin typeface="Cambria Math" panose="02040503050406030204" pitchFamily="18" charset="0"/>
                      </a:rPr>
                      <m:t> </m:t>
                    </m:r>
                    <m:r>
                      <a:rPr lang="en-CA" sz="2400" b="0" i="1" dirty="0" smtClean="0">
                        <a:latin typeface="Cambria Math" panose="02040503050406030204" pitchFamily="18" charset="0"/>
                      </a:rPr>
                      <m:t> </m:t>
                    </m:r>
                    <m:r>
                      <a:rPr lang="en-US" sz="2400" i="1" dirty="0">
                        <a:latin typeface="Cambria Math" panose="02040503050406030204" pitchFamily="18" charset="0"/>
                      </a:rPr>
                      <m:t>𝑛</m:t>
                    </m:r>
                    <m:r>
                      <a:rPr lang="en-US" sz="2400" i="1" dirty="0">
                        <a:latin typeface="Cambria Math" panose="02040503050406030204" pitchFamily="18" charset="0"/>
                      </a:rPr>
                      <m:t>=6</m:t>
                    </m:r>
                  </m:oMath>
                </a14:m>
                <a:r>
                  <a:rPr lang="en-US" sz="2400" dirty="0">
                    <a:latin typeface="Dagny OT" panose="020B0504020201020104" pitchFamily="34" charset="77"/>
                  </a:rPr>
                  <a:t> observations, </a:t>
                </a:r>
                <a:r>
                  <a:rPr lang="en-US" sz="2400" dirty="0" err="1">
                    <a:latin typeface="Dagny OT" panose="020B0504020201020104" pitchFamily="34" charset="77"/>
                  </a:rPr>
                  <a:t>prenant</a:t>
                </a:r>
                <a:r>
                  <a:rPr lang="en-US" sz="2400" dirty="0">
                    <a:latin typeface="Dagny OT" panose="020B0504020201020104" pitchFamily="34" charset="77"/>
                  </a:rPr>
                  <a:t> les </a:t>
                </a:r>
                <a:r>
                  <a:rPr lang="en-US" sz="2400" dirty="0" err="1">
                    <a:latin typeface="Dagny OT" panose="020B0504020201020104" pitchFamily="34" charset="77"/>
                  </a:rPr>
                  <a:t>valeurs</a:t>
                </a:r>
                <a:r>
                  <a:rPr lang="en-US" sz="2400" dirty="0">
                    <a:latin typeface="Dagny OT" panose="020B0504020201020104" pitchFamily="34" charset="77"/>
                  </a:rPr>
                  <a:t> : </a:t>
                </a:r>
                <a14:m>
                  <m:oMath xmlns:m="http://schemas.openxmlformats.org/officeDocument/2006/math">
                    <m:r>
                      <a:rPr lang="en-US" sz="2400" i="1" dirty="0">
                        <a:latin typeface="Cambria Math" panose="02040503050406030204" pitchFamily="18" charset="0"/>
                      </a:rPr>
                      <m:t>4,6,1,3,7</m:t>
                    </m:r>
                    <m:r>
                      <a:rPr lang="en-CA" sz="2400" b="0" i="1" dirty="0" smtClean="0">
                        <a:latin typeface="Cambria Math" panose="02040503050406030204" pitchFamily="18" charset="0"/>
                      </a:rPr>
                      <m:t>,23</m:t>
                    </m:r>
                  </m:oMath>
                </a14:m>
                <a:r>
                  <a:rPr lang="en-US" sz="2400" dirty="0">
                    <a:latin typeface="Dagny OT" panose="020B0504020201020104" pitchFamily="34" charset="77"/>
                  </a:rPr>
                  <a:t>. </a:t>
                </a:r>
              </a:p>
              <a:p>
                <a:pPr marL="0" indent="0" algn="just">
                  <a:lnSpc>
                    <a:spcPct val="120000"/>
                  </a:lnSpc>
                  <a:buNone/>
                </a:pPr>
                <a:r>
                  <a:rPr lang="fr-FR" sz="2400" dirty="0">
                    <a:latin typeface="Dagny OT" panose="020B0504020201020104" pitchFamily="34" charset="77"/>
                  </a:rPr>
                  <a:t>Commencez par ordonner les valeurs </a:t>
                </a:r>
                <a:r>
                  <a:rPr lang="en-US" sz="2400" dirty="0">
                    <a:latin typeface="Dagny OT" panose="020B0504020201020104" pitchFamily="34" charset="77"/>
                  </a:rPr>
                  <a:t>: </a:t>
                </a:r>
                <a14:m>
                  <m:oMath xmlns:m="http://schemas.openxmlformats.org/officeDocument/2006/math">
                    <m:r>
                      <a:rPr lang="en-US" sz="2400" i="1" dirty="0">
                        <a:latin typeface="Cambria Math" panose="02040503050406030204" pitchFamily="18" charset="0"/>
                      </a:rPr>
                      <m:t>1,3,4,6,7</m:t>
                    </m:r>
                    <m:r>
                      <a:rPr lang="en-CA" sz="2400" b="0" i="1" dirty="0" smtClean="0">
                        <a:latin typeface="Cambria Math" panose="02040503050406030204" pitchFamily="18" charset="0"/>
                      </a:rPr>
                      <m:t>,23</m:t>
                    </m:r>
                  </m:oMath>
                </a14:m>
                <a:r>
                  <a:rPr lang="en-CA" sz="2400" b="0" i="1" dirty="0">
                    <a:latin typeface="Cambria Math" panose="02040503050406030204" pitchFamily="18" charset="0"/>
                  </a:rPr>
                  <a:t>.</a:t>
                </a:r>
              </a:p>
              <a:p>
                <a:pPr marL="0" indent="0" algn="just">
                  <a:lnSpc>
                    <a:spcPct val="120000"/>
                  </a:lnSpc>
                  <a:buNone/>
                </a:pPr>
                <a14:m>
                  <m:oMath xmlns:m="http://schemas.openxmlformats.org/officeDocument/2006/math">
                    <m:r>
                      <a:rPr lang="en-US" sz="2400" i="1" dirty="0">
                        <a:latin typeface="Cambria Math" panose="02040503050406030204" pitchFamily="18" charset="0"/>
                      </a:rPr>
                      <m:t>𝑛</m:t>
                    </m:r>
                    <m:r>
                      <a:rPr lang="en-US" sz="2400" i="1" dirty="0">
                        <a:latin typeface="Cambria Math" panose="02040503050406030204" pitchFamily="18" charset="0"/>
                      </a:rPr>
                      <m:t>=6</m:t>
                    </m:r>
                  </m:oMath>
                </a14:m>
                <a:r>
                  <a:rPr lang="en-US" sz="2400" dirty="0">
                    <a:latin typeface="Dagny OT" panose="020B0504020201020104" pitchFamily="34" charset="77"/>
                  </a:rPr>
                  <a:t> </a:t>
                </a:r>
                <a:r>
                  <a:rPr lang="fr-FR" sz="2400" dirty="0">
                    <a:latin typeface="Dagny OT" panose="020B0504020201020104" pitchFamily="34" charset="77"/>
                  </a:rPr>
                  <a:t>est pair, on cherche une valeur entre </a:t>
                </a:r>
                <a14:m>
                  <m:oMath xmlns:m="http://schemas.openxmlformats.org/officeDocument/2006/math">
                    <m:f>
                      <m:fPr>
                        <m:ctrlPr>
                          <a:rPr lang="en-US" sz="2400" i="1">
                            <a:latin typeface="Cambria Math" panose="02040503050406030204" pitchFamily="18" charset="0"/>
                          </a:rPr>
                        </m:ctrlPr>
                      </m:fPr>
                      <m:num>
                        <m:r>
                          <a:rPr lang="en-CA" sz="2400" i="1">
                            <a:latin typeface="Cambria Math" panose="02040503050406030204" pitchFamily="18" charset="0"/>
                          </a:rPr>
                          <m:t>𝑛</m:t>
                        </m:r>
                      </m:num>
                      <m:den>
                        <m:r>
                          <a:rPr lang="en-CA" sz="2400" i="1">
                            <a:latin typeface="Cambria Math" panose="02040503050406030204" pitchFamily="18" charset="0"/>
                          </a:rPr>
                          <m:t>2</m:t>
                        </m:r>
                      </m:den>
                    </m:f>
                    <m:r>
                      <a:rPr lang="en-CA" sz="2400" i="1">
                        <a:latin typeface="Cambria Math" panose="02040503050406030204" pitchFamily="18" charset="0"/>
                      </a:rPr>
                      <m:t>=</m:t>
                    </m:r>
                    <m:f>
                      <m:fPr>
                        <m:ctrlPr>
                          <a:rPr lang="en-US" sz="2400" i="1">
                            <a:latin typeface="Cambria Math" panose="02040503050406030204" pitchFamily="18" charset="0"/>
                          </a:rPr>
                        </m:ctrlPr>
                      </m:fPr>
                      <m:num>
                        <m:r>
                          <a:rPr lang="en-CA" sz="2400" b="0" i="1" smtClean="0">
                            <a:latin typeface="Cambria Math" panose="02040503050406030204" pitchFamily="18" charset="0"/>
                          </a:rPr>
                          <m:t>6</m:t>
                        </m:r>
                      </m:num>
                      <m:den>
                        <m:r>
                          <a:rPr lang="en-CA" sz="2400" i="1">
                            <a:latin typeface="Cambria Math" panose="02040503050406030204" pitchFamily="18" charset="0"/>
                          </a:rPr>
                          <m:t>2</m:t>
                        </m:r>
                      </m:den>
                    </m:f>
                    <m:r>
                      <a:rPr lang="en-CA" sz="2400" i="1">
                        <a:latin typeface="Cambria Math" panose="02040503050406030204" pitchFamily="18" charset="0"/>
                      </a:rPr>
                      <m:t>=3</m:t>
                    </m:r>
                    <m:r>
                      <m:rPr>
                        <m:sty m:val="p"/>
                      </m:rPr>
                      <a:rPr lang="en-CA" sz="2400" b="0" i="0" smtClean="0">
                        <a:latin typeface="Cambria Math" panose="02040503050406030204" pitchFamily="18" charset="0"/>
                      </a:rPr>
                      <m:t>e</m:t>
                    </m:r>
                  </m:oMath>
                </a14:m>
                <a:r>
                  <a:rPr lang="en-US" sz="2400" dirty="0">
                    <a:latin typeface="Dagny OT" panose="020B0504020201020104" pitchFamily="34" charset="77"/>
                  </a:rPr>
                  <a:t> et </a:t>
                </a:r>
                <a14:m>
                  <m:oMath xmlns:m="http://schemas.openxmlformats.org/officeDocument/2006/math">
                    <m:f>
                      <m:fPr>
                        <m:ctrlPr>
                          <a:rPr lang="en-US" sz="2400" i="1">
                            <a:latin typeface="Cambria Math" panose="02040503050406030204" pitchFamily="18" charset="0"/>
                          </a:rPr>
                        </m:ctrlPr>
                      </m:fPr>
                      <m:num>
                        <m:r>
                          <a:rPr lang="en-CA" sz="2400" i="1">
                            <a:latin typeface="Cambria Math" panose="02040503050406030204" pitchFamily="18" charset="0"/>
                          </a:rPr>
                          <m:t>𝑛</m:t>
                        </m:r>
                      </m:num>
                      <m:den>
                        <m:r>
                          <a:rPr lang="en-CA" sz="2400" i="1">
                            <a:latin typeface="Cambria Math" panose="02040503050406030204" pitchFamily="18" charset="0"/>
                          </a:rPr>
                          <m:t>2</m:t>
                        </m:r>
                      </m:den>
                    </m:f>
                    <m:r>
                      <a:rPr lang="en-CA" sz="2400" b="0" i="1" smtClean="0">
                        <a:latin typeface="Cambria Math" panose="02040503050406030204" pitchFamily="18" charset="0"/>
                      </a:rPr>
                      <m:t>+1</m:t>
                    </m:r>
                    <m:r>
                      <a:rPr lang="en-CA" sz="2400" i="1">
                        <a:latin typeface="Cambria Math" panose="02040503050406030204" pitchFamily="18" charset="0"/>
                      </a:rPr>
                      <m:t>=</m:t>
                    </m:r>
                    <m:f>
                      <m:fPr>
                        <m:ctrlPr>
                          <a:rPr lang="en-US" sz="2400" i="1">
                            <a:latin typeface="Cambria Math" panose="02040503050406030204" pitchFamily="18" charset="0"/>
                          </a:rPr>
                        </m:ctrlPr>
                      </m:fPr>
                      <m:num>
                        <m:r>
                          <a:rPr lang="en-CA" sz="2400" i="1">
                            <a:latin typeface="Cambria Math" panose="02040503050406030204" pitchFamily="18" charset="0"/>
                          </a:rPr>
                          <m:t>6</m:t>
                        </m:r>
                      </m:num>
                      <m:den>
                        <m:r>
                          <a:rPr lang="en-CA" sz="2400" i="1">
                            <a:latin typeface="Cambria Math" panose="02040503050406030204" pitchFamily="18" charset="0"/>
                          </a:rPr>
                          <m:t>2</m:t>
                        </m:r>
                      </m:den>
                    </m:f>
                    <m:r>
                      <a:rPr lang="en-CA" sz="2400" b="0" i="1" smtClean="0">
                        <a:latin typeface="Cambria Math" panose="02040503050406030204" pitchFamily="18" charset="0"/>
                      </a:rPr>
                      <m:t>+1</m:t>
                    </m:r>
                    <m:r>
                      <a:rPr lang="en-CA" sz="2400" i="1">
                        <a:latin typeface="Cambria Math" panose="02040503050406030204" pitchFamily="18" charset="0"/>
                      </a:rPr>
                      <m:t>=</m:t>
                    </m:r>
                    <m:r>
                      <a:rPr lang="en-CA" sz="2400" b="0" i="1" smtClean="0">
                        <a:latin typeface="Cambria Math" panose="02040503050406030204" pitchFamily="18" charset="0"/>
                      </a:rPr>
                      <m:t>4</m:t>
                    </m:r>
                    <m:r>
                      <m:rPr>
                        <m:sty m:val="p"/>
                      </m:rPr>
                      <a:rPr lang="en-CA" sz="2400" b="0" i="0" smtClean="0">
                        <a:latin typeface="Cambria Math" panose="02040503050406030204" pitchFamily="18" charset="0"/>
                      </a:rPr>
                      <m:t>e</m:t>
                    </m:r>
                  </m:oMath>
                </a14:m>
                <a:r>
                  <a:rPr lang="en-US" sz="2400" dirty="0">
                    <a:latin typeface="Dagny OT" panose="020B0504020201020104" pitchFamily="34" charset="77"/>
                  </a:rPr>
                  <a:t> obs., </a:t>
                </a:r>
                <a:r>
                  <a:rPr lang="en-US" sz="2400" dirty="0" err="1">
                    <a:latin typeface="Dagny OT" panose="020B0504020201020104" pitchFamily="34" charset="77"/>
                  </a:rPr>
                  <a:t>disons</a:t>
                </a:r>
                <a:r>
                  <a:rPr lang="en-US" sz="2400" dirty="0">
                    <a:latin typeface="Dagny OT" panose="020B0504020201020104" pitchFamily="34" charset="77"/>
                  </a:rPr>
                  <a:t> </a:t>
                </a:r>
                <a14:m>
                  <m:oMath xmlns:m="http://schemas.openxmlformats.org/officeDocument/2006/math">
                    <m:r>
                      <a:rPr lang="en-CA" sz="2400" b="1" i="1" dirty="0" smtClean="0">
                        <a:solidFill>
                          <a:srgbClr val="0070C0"/>
                        </a:solidFill>
                        <a:latin typeface="Cambria Math" panose="02040503050406030204" pitchFamily="18" charset="0"/>
                      </a:rPr>
                      <m:t>𝟓</m:t>
                    </m:r>
                    <m:r>
                      <a:rPr lang="en-CA" sz="2400" b="1" i="1" dirty="0" smtClean="0">
                        <a:solidFill>
                          <a:srgbClr val="0070C0"/>
                        </a:solidFill>
                        <a:latin typeface="Cambria Math" panose="02040503050406030204" pitchFamily="18" charset="0"/>
                      </a:rPr>
                      <m:t>.</m:t>
                    </m:r>
                    <m:r>
                      <a:rPr lang="en-CA" sz="2400" b="1" i="1" dirty="0" smtClean="0">
                        <a:solidFill>
                          <a:srgbClr val="0070C0"/>
                        </a:solidFill>
                        <a:latin typeface="Cambria Math" panose="02040503050406030204" pitchFamily="18" charset="0"/>
                      </a:rPr>
                      <m:t>𝟐</m:t>
                    </m:r>
                  </m:oMath>
                </a14:m>
                <a:r>
                  <a:rPr lang="en-US" sz="2400" dirty="0">
                    <a:latin typeface="Dagny OT" panose="020B0504020201020104" pitchFamily="34" charset="77"/>
                  </a:rPr>
                  <a:t>. </a:t>
                </a:r>
              </a:p>
              <a:p>
                <a:pPr marL="0" indent="0" algn="just">
                  <a:lnSpc>
                    <a:spcPct val="120000"/>
                  </a:lnSpc>
                  <a:buNone/>
                </a:pPr>
                <a:r>
                  <a:rPr lang="fr-FR" sz="2400" dirty="0">
                    <a:latin typeface="Dagny OT" panose="020B0504020201020104" pitchFamily="34" charset="77"/>
                  </a:rPr>
                  <a:t>Notez qu'il y a 3 observations en dessous de</a:t>
                </a:r>
                <a14:m>
                  <m:oMath xmlns:m="http://schemas.openxmlformats.org/officeDocument/2006/math">
                    <m:r>
                      <a:rPr lang="en-CA" sz="2400" b="0" i="0" dirty="0" smtClean="0">
                        <a:latin typeface="Cambria Math" panose="02040503050406030204" pitchFamily="18" charset="0"/>
                      </a:rPr>
                      <m:t> </m:t>
                    </m:r>
                    <m:r>
                      <a:rPr lang="en-CA" sz="2400" b="0" i="1" dirty="0" smtClean="0">
                        <a:latin typeface="Cambria Math" panose="02040503050406030204" pitchFamily="18" charset="0"/>
                      </a:rPr>
                      <m:t>5.2</m:t>
                    </m:r>
                  </m:oMath>
                </a14:m>
                <a:r>
                  <a:rPr lang="en-US" sz="2400" dirty="0">
                    <a:latin typeface="Dagny OT" panose="020B0504020201020104" pitchFamily="34" charset="77"/>
                  </a:rPr>
                  <a:t> (</a:t>
                </a:r>
                <a14:m>
                  <m:oMath xmlns:m="http://schemas.openxmlformats.org/officeDocument/2006/math">
                    <m:r>
                      <a:rPr lang="en-US" sz="2400" i="1" dirty="0">
                        <a:latin typeface="Cambria Math" panose="02040503050406030204" pitchFamily="18" charset="0"/>
                      </a:rPr>
                      <m:t>1,3</m:t>
                    </m:r>
                    <m:r>
                      <a:rPr lang="en-CA" sz="2400" b="0" i="1" dirty="0" smtClean="0">
                        <a:latin typeface="Cambria Math" panose="02040503050406030204" pitchFamily="18" charset="0"/>
                      </a:rPr>
                      <m:t>,4</m:t>
                    </m:r>
                  </m:oMath>
                </a14:m>
                <a:r>
                  <a:rPr lang="en-US" sz="2400" dirty="0">
                    <a:latin typeface="Dagny OT" panose="020B0504020201020104" pitchFamily="34" charset="77"/>
                  </a:rPr>
                  <a:t>) &amp; 3 observations au-dessus de</a:t>
                </a:r>
                <a14:m>
                  <m:oMath xmlns:m="http://schemas.openxmlformats.org/officeDocument/2006/math">
                    <m:r>
                      <a:rPr lang="en-CA" sz="2400" b="0" i="0" dirty="0" smtClean="0">
                        <a:latin typeface="Cambria Math" panose="02040503050406030204" pitchFamily="18" charset="0"/>
                      </a:rPr>
                      <m:t> </m:t>
                    </m:r>
                    <m:r>
                      <a:rPr lang="en-CA" sz="2400" b="0" i="1" dirty="0" smtClean="0">
                        <a:latin typeface="Cambria Math" panose="02040503050406030204" pitchFamily="18" charset="0"/>
                      </a:rPr>
                      <m:t>5.2</m:t>
                    </m:r>
                  </m:oMath>
                </a14:m>
                <a:r>
                  <a:rPr lang="en-US" sz="2400" dirty="0">
                    <a:latin typeface="Dagny OT" panose="020B0504020201020104" pitchFamily="34" charset="77"/>
                  </a:rPr>
                  <a:t> (</a:t>
                </a:r>
                <a14:m>
                  <m:oMath xmlns:m="http://schemas.openxmlformats.org/officeDocument/2006/math">
                    <m:r>
                      <a:rPr lang="en-US" sz="2400" i="1" dirty="0">
                        <a:latin typeface="Cambria Math" panose="02040503050406030204" pitchFamily="18" charset="0"/>
                      </a:rPr>
                      <m:t>6,7</m:t>
                    </m:r>
                    <m:r>
                      <a:rPr lang="en-CA" sz="2400" b="0" i="1" dirty="0" smtClean="0">
                        <a:latin typeface="Cambria Math" panose="02040503050406030204" pitchFamily="18" charset="0"/>
                      </a:rPr>
                      <m:t>,23</m:t>
                    </m:r>
                  </m:oMath>
                </a14:m>
                <a:r>
                  <a:rPr lang="en-US" sz="2400" dirty="0">
                    <a:latin typeface="Dagny OT" panose="020B0504020201020104" pitchFamily="34" charset="77"/>
                  </a:rPr>
                  <a:t>).</a:t>
                </a:r>
              </a:p>
            </p:txBody>
          </p:sp>
        </mc:Choice>
        <mc:Fallback>
          <p:sp>
            <p:nvSpPr>
              <p:cNvPr id="3" name="Content Placeholder 2">
                <a:extLst>
                  <a:ext uri="{FF2B5EF4-FFF2-40B4-BE49-F238E27FC236}">
                    <a16:creationId xmlns:a16="http://schemas.microsoft.com/office/drawing/2014/main" id="{D287488E-0EDB-D149-A604-5B12CB98898F}"/>
                  </a:ext>
                </a:extLst>
              </p:cNvPr>
              <p:cNvSpPr>
                <a:spLocks noGrp="1" noRot="1" noChangeAspect="1" noMove="1" noResize="1" noEditPoints="1" noAdjustHandles="1" noChangeArrowheads="1" noChangeShapeType="1" noTextEdit="1"/>
              </p:cNvSpPr>
              <p:nvPr>
                <p:ph idx="1"/>
              </p:nvPr>
            </p:nvSpPr>
            <p:spPr>
              <a:xfrm>
                <a:off x="1371600" y="2286000"/>
                <a:ext cx="10820400" cy="3581400"/>
              </a:xfrm>
              <a:blipFill>
                <a:blip r:embed="rId2"/>
                <a:stretch>
                  <a:fillRect l="-586" t="-707" b="-22261"/>
                </a:stretch>
              </a:blipFill>
            </p:spPr>
            <p:txBody>
              <a:bodyPr/>
              <a:lstStyle/>
              <a:p>
                <a:r>
                  <a:rPr lang="en-US">
                    <a:noFill/>
                  </a:rPr>
                  <a:t> </a:t>
                </a:r>
              </a:p>
            </p:txBody>
          </p:sp>
        </mc:Fallback>
      </mc:AlternateContent>
    </p:spTree>
    <p:extLst>
      <p:ext uri="{BB962C8B-B14F-4D97-AF65-F5344CB8AC3E}">
        <p14:creationId xmlns:p14="http://schemas.microsoft.com/office/powerpoint/2010/main" val="31045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1E8F-2ED4-524A-988B-F2D8595A9AD5}"/>
              </a:ext>
            </a:extLst>
          </p:cNvPr>
          <p:cNvSpPr>
            <a:spLocks noGrp="1"/>
          </p:cNvSpPr>
          <p:nvPr>
            <p:ph type="title"/>
          </p:nvPr>
        </p:nvSpPr>
        <p:spPr/>
        <p:txBody>
          <a:bodyPr/>
          <a:lstStyle/>
          <a:p>
            <a:r>
              <a:rPr lang="en-US" b="1" dirty="0"/>
              <a:t>MOYENNE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40D7327-6C93-7F43-9E0F-AD04B1F2EDF1}"/>
                  </a:ext>
                </a:extLst>
              </p:cNvPr>
              <p:cNvSpPr>
                <a:spLocks noGrp="1"/>
              </p:cNvSpPr>
              <p:nvPr>
                <p:ph idx="1"/>
              </p:nvPr>
            </p:nvSpPr>
            <p:spPr/>
            <p:txBody>
              <a:bodyPr>
                <a:normAutofit fontScale="92500" lnSpcReduction="20000"/>
              </a:bodyPr>
              <a:lstStyle/>
              <a:p>
                <a:pPr marL="0" indent="0" algn="just">
                  <a:lnSpc>
                    <a:spcPct val="100000"/>
                  </a:lnSpc>
                  <a:buNone/>
                </a:pPr>
                <a:r>
                  <a:rPr lang="fr-FR" dirty="0">
                    <a:latin typeface="Dagny OT" panose="020B0504020201020104" pitchFamily="34" charset="77"/>
                  </a:rPr>
                  <a:t>La moyenne d'un échantillon est simplement la </a:t>
                </a:r>
                <a:r>
                  <a:rPr lang="fr-FR" b="1" dirty="0">
                    <a:latin typeface="Dagny OT" panose="020B0504020201020104" pitchFamily="34" charset="77"/>
                  </a:rPr>
                  <a:t>moyenne arithmétique </a:t>
                </a:r>
                <a:r>
                  <a:rPr lang="fr-FR" dirty="0">
                    <a:latin typeface="Dagny OT" panose="020B0504020201020104" pitchFamily="34" charset="77"/>
                  </a:rPr>
                  <a:t>de ses observations. </a:t>
                </a:r>
                <a:r>
                  <a:rPr lang="en-US" dirty="0">
                    <a:latin typeface="Dagny OT" panose="020B0504020201020104" pitchFamily="34" charset="77"/>
                  </a:rPr>
                  <a:t>: </a:t>
                </a:r>
              </a:p>
              <a:p>
                <a:pPr marL="0" indent="0" algn="just">
                  <a:lnSpc>
                    <a:spcPct val="100000"/>
                  </a:lnSpc>
                  <a:buNone/>
                </a:pPr>
                <a:endParaRPr lang="en-CA" sz="500" b="0" i="0" dirty="0">
                  <a:latin typeface="Cambria Math" panose="02040503050406030204" pitchFamily="18" charset="0"/>
                </a:endParaRPr>
              </a:p>
              <a:p>
                <a:pPr marL="0" indent="0" algn="just">
                  <a:lnSpc>
                    <a:spcPct val="100000"/>
                  </a:lnSpc>
                  <a:buNone/>
                </a:pPr>
                <a14:m>
                  <m:oMathPara xmlns:m="http://schemas.openxmlformats.org/officeDocument/2006/math">
                    <m:oMathParaPr>
                      <m:jc m:val="centerGroup"/>
                    </m:oMathParaPr>
                    <m:oMath xmlns:m="http://schemas.openxmlformats.org/officeDocument/2006/math">
                      <m:r>
                        <m:rPr>
                          <m:nor/>
                        </m:rPr>
                        <a:rPr lang="en-CA" b="0" i="0" smtClean="0">
                          <a:latin typeface="Cambria Math" panose="02040503050406030204" pitchFamily="18" charset="0"/>
                        </a:rPr>
                        <m:t>moyenne</m:t>
                      </m:r>
                      <m:r>
                        <a:rPr lang="en-CA" b="0" i="1" smtClean="0">
                          <a:latin typeface="Cambria Math" panose="02040503050406030204" pitchFamily="18" charset="0"/>
                        </a:rPr>
                        <m:t>=</m:t>
                      </m:r>
                      <m:f>
                        <m:fPr>
                          <m:ctrlPr>
                            <a:rPr lang="en-CA" b="0" i="1" smtClean="0">
                              <a:latin typeface="Cambria Math" panose="02040503050406030204" pitchFamily="18" charset="0"/>
                            </a:rPr>
                          </m:ctrlPr>
                        </m:fPr>
                        <m:num>
                          <m:sSub>
                            <m:sSubPr>
                              <m:ctrlPr>
                                <a:rPr lang="en-CA" b="0" i="1" smtClean="0">
                                  <a:latin typeface="Cambria Math" panose="02040503050406030204" pitchFamily="18" charset="0"/>
                                </a:rPr>
                              </m:ctrlPr>
                            </m:sSubPr>
                            <m:e>
                              <m:r>
                                <a:rPr lang="en-CA" b="0" i="1" smtClean="0">
                                  <a:latin typeface="Cambria Math" panose="02040503050406030204" pitchFamily="18" charset="0"/>
                                </a:rPr>
                                <m:t>𝑥</m:t>
                              </m:r>
                            </m:e>
                            <m:sub>
                              <m:r>
                                <a:rPr lang="en-CA" b="0" i="1" smtClean="0">
                                  <a:latin typeface="Cambria Math" panose="02040503050406030204" pitchFamily="18" charset="0"/>
                                </a:rPr>
                                <m:t>1</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𝑛</m:t>
                              </m:r>
                            </m:sub>
                          </m:sSub>
                        </m:num>
                        <m:den>
                          <m:r>
                            <a:rPr lang="en-CA" b="0" i="1" smtClean="0">
                              <a:latin typeface="Cambria Math" panose="02040503050406030204" pitchFamily="18" charset="0"/>
                            </a:rPr>
                            <m:t>𝑛</m:t>
                          </m:r>
                        </m:den>
                      </m:f>
                    </m:oMath>
                  </m:oMathPara>
                </a14:m>
                <a:endParaRPr lang="en-US" dirty="0">
                  <a:latin typeface="Dagny OT" panose="020B0504020201020104" pitchFamily="34" charset="77"/>
                </a:endParaRPr>
              </a:p>
              <a:p>
                <a:pPr marL="0" indent="0" algn="just">
                  <a:lnSpc>
                    <a:spcPct val="100000"/>
                  </a:lnSpc>
                  <a:buNone/>
                </a:pPr>
                <a:endParaRPr lang="en-US"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D'autres moyennes existent, citons la moyenne </a:t>
                </a:r>
                <a:r>
                  <a:rPr lang="fr-FR" b="1" dirty="0">
                    <a:latin typeface="Dagny OT" panose="020B0504020201020104" pitchFamily="34" charset="77"/>
                  </a:rPr>
                  <a:t>harmonique</a:t>
                </a:r>
                <a:r>
                  <a:rPr lang="fr-FR" dirty="0">
                    <a:latin typeface="Dagny OT" panose="020B0504020201020104" pitchFamily="34" charset="77"/>
                  </a:rPr>
                  <a:t> et la moyenne </a:t>
                </a:r>
                <a:r>
                  <a:rPr lang="fr-FR" b="1" dirty="0">
                    <a:latin typeface="Dagny OT" panose="020B0504020201020104" pitchFamily="34" charset="77"/>
                  </a:rPr>
                  <a:t>géométrique</a:t>
                </a:r>
                <a:r>
                  <a:rPr lang="fr-FR" dirty="0">
                    <a:latin typeface="Dagny OT" panose="020B0504020201020104" pitchFamily="34" charset="77"/>
                  </a:rPr>
                  <a:t>.</a:t>
                </a:r>
                <a:endParaRPr lang="en-US" sz="500" dirty="0">
                  <a:latin typeface="Dagny OT" panose="020B0504020201020104" pitchFamily="34" charset="77"/>
                </a:endParaRPr>
              </a:p>
              <a:p>
                <a:pPr marL="0" indent="0" algn="just">
                  <a:lnSpc>
                    <a:spcPct val="100000"/>
                  </a:lnSpc>
                  <a:buNone/>
                </a:pPr>
                <a:endParaRPr lang="en-US" sz="500" b="1" dirty="0">
                  <a:latin typeface="Dagny OT" panose="020B0504020201020104" pitchFamily="34" charset="77"/>
                </a:endParaRPr>
              </a:p>
              <a:p>
                <a:pPr marL="0" indent="0" algn="just">
                  <a:lnSpc>
                    <a:spcPct val="100000"/>
                  </a:lnSpc>
                  <a:buNone/>
                </a:pPr>
                <a:r>
                  <a:rPr lang="en-US" b="1" dirty="0" err="1">
                    <a:latin typeface="Dagny OT" panose="020B0504020201020104" pitchFamily="34" charset="77"/>
                  </a:rPr>
                  <a:t>Exemples</a:t>
                </a:r>
                <a:r>
                  <a:rPr lang="en-US" b="1" dirty="0">
                    <a:latin typeface="Dagny OT" panose="020B0504020201020104" pitchFamily="34" charset="77"/>
                  </a:rPr>
                  <a:t>:</a:t>
                </a:r>
              </a:p>
              <a:p>
                <a:pPr algn="just">
                  <a:lnSpc>
                    <a:spcPct val="100000"/>
                  </a:lnSpc>
                  <a:buFont typeface="Wingdings" pitchFamily="2" charset="2"/>
                  <a:buChar char="§"/>
                </a:pPr>
                <a14:m>
                  <m:oMath xmlns:m="http://schemas.openxmlformats.org/officeDocument/2006/math">
                    <m:r>
                      <m:rPr>
                        <m:sty m:val="p"/>
                      </m:rPr>
                      <a:rPr lang="en-CA" b="0" i="0" smtClean="0">
                        <a:latin typeface="Cambria Math" panose="02040503050406030204" pitchFamily="18" charset="0"/>
                      </a:rPr>
                      <m:t>moyenne</m:t>
                    </m:r>
                    <m:r>
                      <a:rPr lang="en-CA" b="0" i="0" smtClean="0">
                        <a:latin typeface="Cambria Math" panose="02040503050406030204" pitchFamily="18" charset="0"/>
                      </a:rPr>
                      <m:t> </m:t>
                    </m:r>
                    <m:r>
                      <m:rPr>
                        <m:nor/>
                      </m:rPr>
                      <a:rPr lang="en-CA" b="0" i="0" smtClean="0">
                        <a:latin typeface="Cambria Math" panose="02040503050406030204" pitchFamily="18" charset="0"/>
                      </a:rPr>
                      <m:t>(4,6,1,3,7)</m:t>
                    </m:r>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4</m:t>
                        </m:r>
                        <m:r>
                          <a:rPr lang="en-CA" i="1">
                            <a:latin typeface="Cambria Math" panose="02040503050406030204" pitchFamily="18" charset="0"/>
                          </a:rPr>
                          <m:t>+</m:t>
                        </m:r>
                        <m:r>
                          <a:rPr lang="en-CA" b="0" i="1" smtClean="0">
                            <a:latin typeface="Cambria Math" panose="02040503050406030204" pitchFamily="18" charset="0"/>
                          </a:rPr>
                          <m:t>6+1+3+7</m:t>
                        </m:r>
                      </m:num>
                      <m:den>
                        <m:r>
                          <a:rPr lang="en-CA" b="0" i="1" smtClean="0">
                            <a:latin typeface="Cambria Math" panose="02040503050406030204" pitchFamily="18" charset="0"/>
                          </a:rPr>
                          <m:t>5</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21</m:t>
                        </m:r>
                      </m:num>
                      <m:den>
                        <m:r>
                          <a:rPr lang="en-CA" b="0" i="1" smtClean="0">
                            <a:latin typeface="Cambria Math" panose="02040503050406030204" pitchFamily="18" charset="0"/>
                          </a:rPr>
                          <m:t>5</m:t>
                        </m:r>
                      </m:den>
                    </m:f>
                    <m:r>
                      <a:rPr lang="en-CA" b="0" i="1" smtClean="0">
                        <a:latin typeface="Cambria Math" panose="02040503050406030204" pitchFamily="18" charset="0"/>
                      </a:rPr>
                      <m:t>=</m:t>
                    </m:r>
                    <m:r>
                      <a:rPr lang="en-CA" b="1" i="1" smtClean="0">
                        <a:solidFill>
                          <a:srgbClr val="0070C0"/>
                        </a:solidFill>
                        <a:latin typeface="Cambria Math" panose="02040503050406030204" pitchFamily="18" charset="0"/>
                      </a:rPr>
                      <m:t>𝟒</m:t>
                    </m:r>
                    <m:r>
                      <a:rPr lang="en-CA" b="1" i="1" smtClean="0">
                        <a:solidFill>
                          <a:srgbClr val="0070C0"/>
                        </a:solidFill>
                        <a:latin typeface="Cambria Math" panose="02040503050406030204" pitchFamily="18" charset="0"/>
                      </a:rPr>
                      <m:t>.</m:t>
                    </m:r>
                    <m:r>
                      <a:rPr lang="en-CA" b="1" i="1" smtClean="0">
                        <a:solidFill>
                          <a:srgbClr val="0070C0"/>
                        </a:solidFill>
                        <a:latin typeface="Cambria Math" panose="02040503050406030204" pitchFamily="18" charset="0"/>
                      </a:rPr>
                      <m:t>𝟐</m:t>
                    </m:r>
                    <m:r>
                      <a:rPr lang="en-CA" b="0" i="1" smtClean="0">
                        <a:latin typeface="Cambria Math" panose="02040503050406030204" pitchFamily="18" charset="0"/>
                        <a:ea typeface="Cambria Math" panose="02040503050406030204" pitchFamily="18" charset="0"/>
                      </a:rPr>
                      <m:t>≈4=</m:t>
                    </m:r>
                    <m:r>
                      <m:rPr>
                        <m:sty m:val="p"/>
                      </m:rPr>
                      <a:rPr lang="en-CA">
                        <a:latin typeface="Cambria Math" panose="02040503050406030204" pitchFamily="18" charset="0"/>
                      </a:rPr>
                      <m:t>moyenne</m:t>
                    </m:r>
                    <m:r>
                      <a:rPr lang="en-CA" b="0" i="0" smtClean="0">
                        <a:latin typeface="Cambria Math" panose="02040503050406030204" pitchFamily="18" charset="0"/>
                      </a:rPr>
                      <m:t> </m:t>
                    </m:r>
                    <m:r>
                      <m:rPr>
                        <m:nor/>
                      </m:rPr>
                      <a:rPr lang="en-CA">
                        <a:latin typeface="Cambria Math" panose="02040503050406030204" pitchFamily="18" charset="0"/>
                      </a:rPr>
                      <m:t>(4,6,1,3,7)</m:t>
                    </m:r>
                  </m:oMath>
                </a14:m>
                <a:endParaRPr lang="en-US" dirty="0">
                  <a:latin typeface="Dagny OT" panose="020B0504020201020104" pitchFamily="34" charset="77"/>
                </a:endParaRPr>
              </a:p>
              <a:p>
                <a:pPr algn="just">
                  <a:lnSpc>
                    <a:spcPct val="100000"/>
                  </a:lnSpc>
                  <a:buFont typeface="Wingdings" pitchFamily="2" charset="2"/>
                  <a:buChar char="§"/>
                </a:pPr>
                <a14:m>
                  <m:oMath xmlns:m="http://schemas.openxmlformats.org/officeDocument/2006/math">
                    <m:r>
                      <m:rPr>
                        <m:sty m:val="p"/>
                      </m:rPr>
                      <a:rPr lang="en-CA">
                        <a:latin typeface="Cambria Math" panose="02040503050406030204" pitchFamily="18" charset="0"/>
                      </a:rPr>
                      <m:t>moyenne</m:t>
                    </m:r>
                    <m:r>
                      <a:rPr lang="en-CA" b="0" i="0" smtClean="0">
                        <a:latin typeface="Cambria Math" panose="02040503050406030204" pitchFamily="18" charset="0"/>
                      </a:rPr>
                      <m:t> </m:t>
                    </m:r>
                    <m:r>
                      <m:rPr>
                        <m:nor/>
                      </m:rPr>
                      <a:rPr lang="en-CA">
                        <a:latin typeface="Cambria Math" panose="02040503050406030204" pitchFamily="18" charset="0"/>
                      </a:rPr>
                      <m:t>(4,6,1,3,7,23)</m:t>
                    </m:r>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4+6+1+3+7</m:t>
                        </m:r>
                        <m:r>
                          <a:rPr lang="en-CA" b="0" i="1" smtClean="0">
                            <a:latin typeface="Cambria Math" panose="02040503050406030204" pitchFamily="18" charset="0"/>
                          </a:rPr>
                          <m:t>+23</m:t>
                        </m:r>
                      </m:num>
                      <m:den>
                        <m:r>
                          <a:rPr lang="en-CA" b="0" i="1" smtClean="0">
                            <a:latin typeface="Cambria Math" panose="02040503050406030204" pitchFamily="18" charset="0"/>
                          </a:rPr>
                          <m:t>6</m:t>
                        </m:r>
                      </m:den>
                    </m:f>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44</m:t>
                        </m:r>
                      </m:num>
                      <m:den>
                        <m:r>
                          <a:rPr lang="en-CA" b="0" i="1" smtClean="0">
                            <a:latin typeface="Cambria Math" panose="02040503050406030204" pitchFamily="18" charset="0"/>
                          </a:rPr>
                          <m:t>6</m:t>
                        </m:r>
                      </m:den>
                    </m:f>
                    <m:r>
                      <a:rPr lang="en-CA" i="1">
                        <a:latin typeface="Cambria Math" panose="02040503050406030204" pitchFamily="18" charset="0"/>
                      </a:rPr>
                      <m:t>=</m:t>
                    </m:r>
                    <m:r>
                      <a:rPr lang="en-CA" b="1" i="1" smtClean="0">
                        <a:solidFill>
                          <a:srgbClr val="0070C0"/>
                        </a:solidFill>
                        <a:latin typeface="Cambria Math" panose="02040503050406030204" pitchFamily="18" charset="0"/>
                      </a:rPr>
                      <m:t>𝟕</m:t>
                    </m:r>
                    <m:r>
                      <a:rPr lang="en-CA" b="1" i="1" smtClean="0">
                        <a:solidFill>
                          <a:srgbClr val="0070C0"/>
                        </a:solidFill>
                        <a:latin typeface="Cambria Math" panose="02040503050406030204" pitchFamily="18" charset="0"/>
                      </a:rPr>
                      <m:t>.</m:t>
                    </m:r>
                    <m:r>
                      <a:rPr lang="en-CA" b="1" i="1" smtClean="0">
                        <a:solidFill>
                          <a:srgbClr val="0070C0"/>
                        </a:solidFill>
                        <a:latin typeface="Cambria Math" panose="02040503050406030204" pitchFamily="18" charset="0"/>
                      </a:rPr>
                      <m:t>𝟑</m:t>
                    </m:r>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5.2</m:t>
                    </m:r>
                    <m:r>
                      <a:rPr lang="en-CA" i="1">
                        <a:latin typeface="Cambria Math" panose="02040503050406030204" pitchFamily="18" charset="0"/>
                        <a:ea typeface="Cambria Math" panose="02040503050406030204" pitchFamily="18" charset="0"/>
                      </a:rPr>
                      <m:t>=</m:t>
                    </m:r>
                    <m:r>
                      <m:rPr>
                        <m:sty m:val="p"/>
                      </m:rPr>
                      <a:rPr lang="en-CA">
                        <a:latin typeface="Cambria Math" panose="02040503050406030204" pitchFamily="18" charset="0"/>
                      </a:rPr>
                      <m:t>moyenne</m:t>
                    </m:r>
                    <m:r>
                      <m:rPr>
                        <m:nor/>
                      </m:rPr>
                      <a:rPr lang="en-CA" b="0" i="0" smtClean="0">
                        <a:latin typeface="Cambria Math" panose="02040503050406030204" pitchFamily="18" charset="0"/>
                      </a:rPr>
                      <m:t> </m:t>
                    </m:r>
                    <m:r>
                      <m:rPr>
                        <m:nor/>
                      </m:rPr>
                      <a:rPr lang="en-CA">
                        <a:latin typeface="Cambria Math" panose="02040503050406030204" pitchFamily="18" charset="0"/>
                      </a:rPr>
                      <m:t>(4,6,1,3,7,23)</m:t>
                    </m:r>
                  </m:oMath>
                </a14:m>
                <a:endParaRPr lang="en-US" dirty="0">
                  <a:latin typeface="Dagny OT" panose="020B0504020201020104" pitchFamily="34" charset="77"/>
                </a:endParaRPr>
              </a:p>
              <a:p>
                <a:pPr algn="just">
                  <a:lnSpc>
                    <a:spcPct val="100000"/>
                  </a:lnSpc>
                  <a:buFont typeface="Wingdings" pitchFamily="2" charset="2"/>
                  <a:buChar char="§"/>
                </a:pPr>
                <a:endParaRPr lang="en-US" dirty="0">
                  <a:latin typeface="Dagny OT" panose="020B0504020201020104" pitchFamily="34" charset="77"/>
                </a:endParaRPr>
              </a:p>
              <a:p>
                <a:pPr marL="0" indent="0" algn="just">
                  <a:lnSpc>
                    <a:spcPct val="100000"/>
                  </a:lnSpc>
                  <a:buNone/>
                </a:pPr>
                <a:endParaRPr lang="en-US" b="1"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440D7327-6C93-7F43-9E0F-AD04B1F2EDF1}"/>
                  </a:ext>
                </a:extLst>
              </p:cNvPr>
              <p:cNvSpPr>
                <a:spLocks noGrp="1" noRot="1" noChangeAspect="1" noMove="1" noResize="1" noEditPoints="1" noAdjustHandles="1" noChangeArrowheads="1" noChangeShapeType="1" noTextEdit="1"/>
              </p:cNvSpPr>
              <p:nvPr>
                <p:ph idx="1"/>
              </p:nvPr>
            </p:nvSpPr>
            <p:spPr>
              <a:blipFill>
                <a:blip r:embed="rId2"/>
                <a:stretch>
                  <a:fillRect l="-661" t="-2120" r="-396"/>
                </a:stretch>
              </a:blipFill>
            </p:spPr>
            <p:txBody>
              <a:bodyPr/>
              <a:lstStyle/>
              <a:p>
                <a:r>
                  <a:rPr lang="en-US">
                    <a:noFill/>
                  </a:rPr>
                  <a:t> </a:t>
                </a:r>
              </a:p>
            </p:txBody>
          </p:sp>
        </mc:Fallback>
      </mc:AlternateContent>
    </p:spTree>
    <p:extLst>
      <p:ext uri="{BB962C8B-B14F-4D97-AF65-F5344CB8AC3E}">
        <p14:creationId xmlns:p14="http://schemas.microsoft.com/office/powerpoint/2010/main" val="418914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EA831-081B-5049-8F99-9FFC2536BD2D}"/>
              </a:ext>
            </a:extLst>
          </p:cNvPr>
          <p:cNvSpPr>
            <a:spLocks noGrp="1"/>
          </p:cNvSpPr>
          <p:nvPr>
            <p:ph type="title"/>
          </p:nvPr>
        </p:nvSpPr>
        <p:spPr/>
        <p:txBody>
          <a:bodyPr/>
          <a:lstStyle/>
          <a:p>
            <a:r>
              <a:rPr lang="en-US" b="1" dirty="0"/>
              <a:t>MOYENNE OU MÉDIANE ?</a:t>
            </a:r>
          </a:p>
        </p:txBody>
      </p:sp>
      <p:sp>
        <p:nvSpPr>
          <p:cNvPr id="3" name="Content Placeholder 2">
            <a:extLst>
              <a:ext uri="{FF2B5EF4-FFF2-40B4-BE49-F238E27FC236}">
                <a16:creationId xmlns:a16="http://schemas.microsoft.com/office/drawing/2014/main" id="{DACFF37D-58A7-1240-8A27-A84D95427EBF}"/>
              </a:ext>
            </a:extLst>
          </p:cNvPr>
          <p:cNvSpPr>
            <a:spLocks noGrp="1"/>
          </p:cNvSpPr>
          <p:nvPr>
            <p:ph idx="1"/>
          </p:nvPr>
        </p:nvSpPr>
        <p:spPr>
          <a:xfrm>
            <a:off x="1371599" y="2286000"/>
            <a:ext cx="10390909" cy="3581400"/>
          </a:xfrm>
        </p:spPr>
        <p:txBody>
          <a:bodyPr>
            <a:noAutofit/>
          </a:bodyPr>
          <a:lstStyle/>
          <a:p>
            <a:pPr marL="0" indent="0" algn="just">
              <a:lnSpc>
                <a:spcPct val="100000"/>
              </a:lnSpc>
              <a:buNone/>
            </a:pPr>
            <a:r>
              <a:rPr lang="fr-FR" dirty="0">
                <a:latin typeface="Dagny OT" panose="020B0504020201020104" pitchFamily="34" charset="77"/>
              </a:rPr>
              <a:t>Quelle mesure de centralité doit-on utiliser pour présenter les données ? </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La moyenne est soutenue par la </a:t>
            </a:r>
            <a:r>
              <a:rPr lang="fr-FR" b="1" dirty="0">
                <a:latin typeface="Dagny OT" panose="020B0504020201020104" pitchFamily="34" charset="77"/>
              </a:rPr>
              <a:t>théorie</a:t>
            </a:r>
            <a:r>
              <a:rPr lang="fr-FR" dirty="0">
                <a:latin typeface="Dagny OT" panose="020B0504020201020104" pitchFamily="34" charset="77"/>
              </a:rPr>
              <a:t> CLT (qui ne sera pas abordée ici).</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Si la distribution des données est </a:t>
            </a:r>
            <a:r>
              <a:rPr lang="fr-FR" b="1" dirty="0">
                <a:latin typeface="Dagny OT" panose="020B0504020201020104" pitchFamily="34" charset="77"/>
              </a:rPr>
              <a:t>symétrique</a:t>
            </a:r>
            <a:r>
              <a:rPr lang="fr-FR" dirty="0">
                <a:latin typeface="Dagny OT" panose="020B0504020201020104" pitchFamily="34" charset="77"/>
              </a:rPr>
              <a:t>, les deux valeurs seront proches l'une de l'autre.</a:t>
            </a:r>
          </a:p>
          <a:p>
            <a:pPr marL="0" indent="0" algn="just">
              <a:lnSpc>
                <a:spcPct val="100000"/>
              </a:lnSpc>
              <a:buNone/>
            </a:pPr>
            <a:endParaRPr lang="en-US"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Si la distribution des données est </a:t>
            </a:r>
            <a:r>
              <a:rPr lang="fr-FR" b="1" dirty="0">
                <a:latin typeface="Dagny OT" panose="020B0504020201020104" pitchFamily="34" charset="77"/>
              </a:rPr>
              <a:t>asymétrique</a:t>
            </a:r>
            <a:r>
              <a:rPr lang="fr-FR" dirty="0">
                <a:latin typeface="Dagny OT" panose="020B0504020201020104" pitchFamily="34" charset="77"/>
              </a:rPr>
              <a:t>, la moyenne est tirée vers la </a:t>
            </a:r>
            <a:r>
              <a:rPr lang="fr-FR" b="1" dirty="0">
                <a:latin typeface="Dagny OT" panose="020B0504020201020104" pitchFamily="34" charset="77"/>
              </a:rPr>
              <a:t>longue queue </a:t>
            </a:r>
            <a:r>
              <a:rPr lang="fr-FR" dirty="0">
                <a:latin typeface="Dagny OT" panose="020B0504020201020104" pitchFamily="34" charset="77"/>
              </a:rPr>
              <a:t>et, par conséquent, donne une image déformée du centre réel. </a:t>
            </a:r>
          </a:p>
          <a:p>
            <a:pPr marL="0" indent="0" algn="just">
              <a:lnSpc>
                <a:spcPct val="100000"/>
              </a:lnSpc>
              <a:buNone/>
            </a:pPr>
            <a:endParaRPr lang="en-US"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Par conséquent, les médianes sont utilisées pour les prix des logements, les revenus, etc.</a:t>
            </a:r>
          </a:p>
          <a:p>
            <a:pPr marL="0" indent="0" algn="just">
              <a:lnSpc>
                <a:spcPct val="100000"/>
              </a:lnSpc>
              <a:buNone/>
            </a:pPr>
            <a:endParaRPr lang="en-US"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La médiane est </a:t>
            </a:r>
            <a:r>
              <a:rPr lang="fr-FR" b="1" dirty="0">
                <a:latin typeface="Dagny OT" panose="020B0504020201020104" pitchFamily="34" charset="77"/>
              </a:rPr>
              <a:t>robuste</a:t>
            </a:r>
            <a:r>
              <a:rPr lang="fr-FR" dirty="0">
                <a:latin typeface="Dagny OT" panose="020B0504020201020104" pitchFamily="34" charset="77"/>
              </a:rPr>
              <a:t> contre les valeurs aberrantes et les interprétations incorrectes, alors que la moyenne ne l'est pas.</a:t>
            </a:r>
            <a:endParaRPr lang="en-US" dirty="0">
              <a:latin typeface="Dagny OT" panose="020B0504020201020104" pitchFamily="34" charset="77"/>
            </a:endParaRPr>
          </a:p>
        </p:txBody>
      </p:sp>
    </p:spTree>
    <p:extLst>
      <p:ext uri="{BB962C8B-B14F-4D97-AF65-F5344CB8AC3E}">
        <p14:creationId xmlns:p14="http://schemas.microsoft.com/office/powerpoint/2010/main" val="42842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AA74-9B83-DA43-80B1-018FD3C59789}"/>
              </a:ext>
            </a:extLst>
          </p:cNvPr>
          <p:cNvSpPr>
            <a:spLocks noGrp="1"/>
          </p:cNvSpPr>
          <p:nvPr>
            <p:ph type="title"/>
          </p:nvPr>
        </p:nvSpPr>
        <p:spPr/>
        <p:txBody>
          <a:bodyPr/>
          <a:lstStyle/>
          <a:p>
            <a:r>
              <a:rPr lang="en-US" b="1" dirty="0"/>
              <a:t>MOYENNE OU MÉDIANE ?</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F7CD1E43-1D78-304C-B42C-E08575DD19AE}"/>
              </a:ext>
            </a:extLst>
          </p:cNvPr>
          <p:cNvPicPr>
            <a:picLocks noGrp="1" noChangeAspect="1"/>
          </p:cNvPicPr>
          <p:nvPr>
            <p:ph idx="1"/>
          </p:nvPr>
        </p:nvPicPr>
        <p:blipFill rotWithShape="1">
          <a:blip r:embed="rId2"/>
          <a:srcRect l="2922" t="8808" b="25878"/>
          <a:stretch/>
        </p:blipFill>
        <p:spPr>
          <a:xfrm>
            <a:off x="3104707" y="2601432"/>
            <a:ext cx="6325339" cy="2339163"/>
          </a:xfrm>
        </p:spPr>
      </p:pic>
      <p:sp>
        <p:nvSpPr>
          <p:cNvPr id="7" name="TextBox 6">
            <a:extLst>
              <a:ext uri="{FF2B5EF4-FFF2-40B4-BE49-F238E27FC236}">
                <a16:creationId xmlns:a16="http://schemas.microsoft.com/office/drawing/2014/main" id="{62DD3FDF-329F-574B-8707-F40CF480F7C1}"/>
              </a:ext>
            </a:extLst>
          </p:cNvPr>
          <p:cNvSpPr txBox="1"/>
          <p:nvPr/>
        </p:nvSpPr>
        <p:spPr>
          <a:xfrm>
            <a:off x="3017226" y="3909950"/>
            <a:ext cx="1066799" cy="338554"/>
          </a:xfrm>
          <a:prstGeom prst="rect">
            <a:avLst/>
          </a:prstGeom>
          <a:solidFill>
            <a:schemeClr val="bg2"/>
          </a:solidFill>
          <a:ln>
            <a:solidFill>
              <a:schemeClr val="bg2"/>
            </a:solidFill>
          </a:ln>
        </p:spPr>
        <p:txBody>
          <a:bodyPr wrap="square" rtlCol="0">
            <a:spAutoFit/>
          </a:bodyPr>
          <a:lstStyle/>
          <a:p>
            <a:pPr algn="r"/>
            <a:r>
              <a:rPr lang="en-US" sz="1600" dirty="0" err="1">
                <a:solidFill>
                  <a:schemeClr val="tx2"/>
                </a:solidFill>
                <a:latin typeface="Dagny OT" panose="020B0504020201020104" pitchFamily="34" charset="77"/>
              </a:rPr>
              <a:t>moyenne</a:t>
            </a:r>
            <a:endParaRPr lang="en-US" sz="1600" dirty="0">
              <a:solidFill>
                <a:schemeClr val="tx2"/>
              </a:solidFill>
              <a:latin typeface="Dagny OT" panose="020B0504020201020104" pitchFamily="34" charset="77"/>
            </a:endParaRPr>
          </a:p>
        </p:txBody>
      </p:sp>
      <p:sp>
        <p:nvSpPr>
          <p:cNvPr id="8" name="TextBox 7">
            <a:extLst>
              <a:ext uri="{FF2B5EF4-FFF2-40B4-BE49-F238E27FC236}">
                <a16:creationId xmlns:a16="http://schemas.microsoft.com/office/drawing/2014/main" id="{1FD28006-568F-2D40-9F9C-55C2828C0757}"/>
              </a:ext>
            </a:extLst>
          </p:cNvPr>
          <p:cNvSpPr txBox="1"/>
          <p:nvPr/>
        </p:nvSpPr>
        <p:spPr>
          <a:xfrm>
            <a:off x="8374910" y="3920239"/>
            <a:ext cx="1132884" cy="369332"/>
          </a:xfrm>
          <a:prstGeom prst="rect">
            <a:avLst/>
          </a:prstGeom>
          <a:solidFill>
            <a:schemeClr val="bg2"/>
          </a:solidFill>
          <a:ln>
            <a:solidFill>
              <a:schemeClr val="bg2"/>
            </a:solidFill>
          </a:ln>
        </p:spPr>
        <p:txBody>
          <a:bodyPr wrap="square" rtlCol="0">
            <a:spAutoFit/>
          </a:bodyPr>
          <a:lstStyle/>
          <a:p>
            <a:r>
              <a:rPr lang="en-US" dirty="0" err="1">
                <a:solidFill>
                  <a:schemeClr val="tx2"/>
                </a:solidFill>
                <a:latin typeface="Dagny OT" panose="020B0504020201020104" pitchFamily="34" charset="77"/>
              </a:rPr>
              <a:t>moyenne</a:t>
            </a:r>
            <a:endParaRPr lang="en-US" dirty="0">
              <a:solidFill>
                <a:schemeClr val="tx2"/>
              </a:solidFill>
              <a:latin typeface="Dagny OT" panose="020B0504020201020104" pitchFamily="34" charset="77"/>
            </a:endParaRPr>
          </a:p>
        </p:txBody>
      </p:sp>
      <p:sp>
        <p:nvSpPr>
          <p:cNvPr id="9" name="TextBox 8">
            <a:extLst>
              <a:ext uri="{FF2B5EF4-FFF2-40B4-BE49-F238E27FC236}">
                <a16:creationId xmlns:a16="http://schemas.microsoft.com/office/drawing/2014/main" id="{68E24C16-4771-744C-BD1A-2F8C3D89A67C}"/>
              </a:ext>
            </a:extLst>
          </p:cNvPr>
          <p:cNvSpPr txBox="1"/>
          <p:nvPr/>
        </p:nvSpPr>
        <p:spPr>
          <a:xfrm>
            <a:off x="5589796" y="2257646"/>
            <a:ext cx="1164808" cy="923330"/>
          </a:xfrm>
          <a:prstGeom prst="rect">
            <a:avLst/>
          </a:prstGeom>
          <a:solidFill>
            <a:schemeClr val="bg2"/>
          </a:solidFill>
          <a:ln>
            <a:solidFill>
              <a:schemeClr val="bg2"/>
            </a:solidFill>
          </a:ln>
        </p:spPr>
        <p:txBody>
          <a:bodyPr wrap="square" rtlCol="0">
            <a:spAutoFit/>
          </a:bodyPr>
          <a:lstStyle/>
          <a:p>
            <a:pPr algn="ctr"/>
            <a:r>
              <a:rPr lang="en-US" dirty="0" err="1">
                <a:solidFill>
                  <a:schemeClr val="tx2"/>
                </a:solidFill>
                <a:latin typeface="Dagny OT" panose="020B0504020201020104" pitchFamily="34" charset="77"/>
              </a:rPr>
              <a:t>moyenne</a:t>
            </a:r>
            <a:endParaRPr lang="en-US" dirty="0">
              <a:solidFill>
                <a:schemeClr val="tx2"/>
              </a:solidFill>
              <a:latin typeface="Dagny OT" panose="020B0504020201020104" pitchFamily="34" charset="77"/>
            </a:endParaRPr>
          </a:p>
          <a:p>
            <a:pPr algn="ctr"/>
            <a:r>
              <a:rPr lang="en-US" dirty="0" err="1">
                <a:solidFill>
                  <a:schemeClr val="tx2"/>
                </a:solidFill>
                <a:latin typeface="Dagny OT" panose="020B0504020201020104" pitchFamily="34" charset="77"/>
              </a:rPr>
              <a:t>médiane</a:t>
            </a:r>
            <a:endParaRPr lang="en-US" dirty="0">
              <a:solidFill>
                <a:schemeClr val="tx2"/>
              </a:solidFill>
              <a:latin typeface="Dagny OT" panose="020B0504020201020104" pitchFamily="34" charset="77"/>
            </a:endParaRPr>
          </a:p>
          <a:p>
            <a:pPr algn="ctr"/>
            <a:r>
              <a:rPr lang="en-US" dirty="0">
                <a:solidFill>
                  <a:schemeClr val="tx2"/>
                </a:solidFill>
                <a:latin typeface="Dagny OT" panose="020B0504020201020104" pitchFamily="34" charset="77"/>
              </a:rPr>
              <a:t>mode</a:t>
            </a:r>
          </a:p>
        </p:txBody>
      </p:sp>
      <p:sp>
        <p:nvSpPr>
          <p:cNvPr id="10" name="TextBox 9">
            <a:extLst>
              <a:ext uri="{FF2B5EF4-FFF2-40B4-BE49-F238E27FC236}">
                <a16:creationId xmlns:a16="http://schemas.microsoft.com/office/drawing/2014/main" id="{EBAFCE12-4713-5E41-BCB0-17F5DD499D35}"/>
              </a:ext>
            </a:extLst>
          </p:cNvPr>
          <p:cNvSpPr txBox="1"/>
          <p:nvPr/>
        </p:nvSpPr>
        <p:spPr>
          <a:xfrm>
            <a:off x="8073656" y="3084549"/>
            <a:ext cx="1168667" cy="369332"/>
          </a:xfrm>
          <a:prstGeom prst="rect">
            <a:avLst/>
          </a:prstGeom>
          <a:solidFill>
            <a:schemeClr val="bg2"/>
          </a:solidFill>
          <a:ln>
            <a:solidFill>
              <a:schemeClr val="bg2"/>
            </a:solidFill>
          </a:ln>
        </p:spPr>
        <p:txBody>
          <a:bodyPr wrap="square" rtlCol="0">
            <a:spAutoFit/>
          </a:bodyPr>
          <a:lstStyle/>
          <a:p>
            <a:r>
              <a:rPr lang="en-US" dirty="0" err="1">
                <a:solidFill>
                  <a:schemeClr val="tx2"/>
                </a:solidFill>
                <a:latin typeface="Dagny OT" panose="020B0504020201020104" pitchFamily="34" charset="77"/>
              </a:rPr>
              <a:t>médiane</a:t>
            </a:r>
            <a:endParaRPr lang="en-US" dirty="0">
              <a:solidFill>
                <a:schemeClr val="tx2"/>
              </a:solidFill>
              <a:latin typeface="Dagny OT" panose="020B0504020201020104" pitchFamily="34" charset="77"/>
            </a:endParaRPr>
          </a:p>
        </p:txBody>
      </p:sp>
      <p:sp>
        <p:nvSpPr>
          <p:cNvPr id="11" name="TextBox 10">
            <a:extLst>
              <a:ext uri="{FF2B5EF4-FFF2-40B4-BE49-F238E27FC236}">
                <a16:creationId xmlns:a16="http://schemas.microsoft.com/office/drawing/2014/main" id="{2AB85FB7-93E8-DB43-ACE6-5AAE5F3268AC}"/>
              </a:ext>
            </a:extLst>
          </p:cNvPr>
          <p:cNvSpPr txBox="1"/>
          <p:nvPr/>
        </p:nvSpPr>
        <p:spPr>
          <a:xfrm>
            <a:off x="3294321" y="3072441"/>
            <a:ext cx="1066799" cy="369332"/>
          </a:xfrm>
          <a:prstGeom prst="rect">
            <a:avLst/>
          </a:prstGeom>
          <a:solidFill>
            <a:schemeClr val="bg2"/>
          </a:solidFill>
          <a:ln>
            <a:solidFill>
              <a:schemeClr val="bg2"/>
            </a:solidFill>
          </a:ln>
        </p:spPr>
        <p:txBody>
          <a:bodyPr wrap="square" rtlCol="0">
            <a:spAutoFit/>
          </a:bodyPr>
          <a:lstStyle/>
          <a:p>
            <a:pPr algn="r"/>
            <a:r>
              <a:rPr lang="en-US" dirty="0" err="1">
                <a:solidFill>
                  <a:schemeClr val="tx2"/>
                </a:solidFill>
                <a:latin typeface="Dagny OT" panose="020B0504020201020104" pitchFamily="34" charset="77"/>
              </a:rPr>
              <a:t>médiane</a:t>
            </a:r>
            <a:endParaRPr lang="en-US" dirty="0">
              <a:solidFill>
                <a:schemeClr val="tx2"/>
              </a:solidFill>
              <a:latin typeface="Dagny OT" panose="020B0504020201020104" pitchFamily="34" charset="77"/>
            </a:endParaRPr>
          </a:p>
        </p:txBody>
      </p:sp>
      <p:sp>
        <p:nvSpPr>
          <p:cNvPr id="12" name="TextBox 11">
            <a:extLst>
              <a:ext uri="{FF2B5EF4-FFF2-40B4-BE49-F238E27FC236}">
                <a16:creationId xmlns:a16="http://schemas.microsoft.com/office/drawing/2014/main" id="{DFAB89DB-BCF4-7949-9837-D18A6D0EDC26}"/>
              </a:ext>
            </a:extLst>
          </p:cNvPr>
          <p:cNvSpPr txBox="1"/>
          <p:nvPr/>
        </p:nvSpPr>
        <p:spPr>
          <a:xfrm>
            <a:off x="4200229" y="2811644"/>
            <a:ext cx="758456" cy="369332"/>
          </a:xfrm>
          <a:prstGeom prst="rect">
            <a:avLst/>
          </a:prstGeom>
          <a:solidFill>
            <a:schemeClr val="bg2"/>
          </a:solidFill>
          <a:ln>
            <a:solidFill>
              <a:schemeClr val="bg2"/>
            </a:solidFill>
          </a:ln>
        </p:spPr>
        <p:txBody>
          <a:bodyPr wrap="square" rtlCol="0">
            <a:spAutoFit/>
          </a:bodyPr>
          <a:lstStyle/>
          <a:p>
            <a:pPr algn="ctr"/>
            <a:r>
              <a:rPr lang="en-US" dirty="0">
                <a:solidFill>
                  <a:schemeClr val="tx2"/>
                </a:solidFill>
                <a:latin typeface="Dagny OT" panose="020B0504020201020104" pitchFamily="34" charset="77"/>
              </a:rPr>
              <a:t>mode</a:t>
            </a:r>
          </a:p>
        </p:txBody>
      </p:sp>
      <p:sp>
        <p:nvSpPr>
          <p:cNvPr id="13" name="TextBox 12">
            <a:extLst>
              <a:ext uri="{FF2B5EF4-FFF2-40B4-BE49-F238E27FC236}">
                <a16:creationId xmlns:a16="http://schemas.microsoft.com/office/drawing/2014/main" id="{622EFBEC-3B3A-1840-B112-967279947099}"/>
              </a:ext>
            </a:extLst>
          </p:cNvPr>
          <p:cNvSpPr txBox="1"/>
          <p:nvPr/>
        </p:nvSpPr>
        <p:spPr>
          <a:xfrm>
            <a:off x="7476092" y="2811644"/>
            <a:ext cx="799066" cy="369332"/>
          </a:xfrm>
          <a:prstGeom prst="rect">
            <a:avLst/>
          </a:prstGeom>
          <a:solidFill>
            <a:schemeClr val="bg2"/>
          </a:solidFill>
          <a:ln>
            <a:solidFill>
              <a:schemeClr val="bg2"/>
            </a:solidFill>
          </a:ln>
        </p:spPr>
        <p:txBody>
          <a:bodyPr wrap="square" rtlCol="0">
            <a:spAutoFit/>
          </a:bodyPr>
          <a:lstStyle/>
          <a:p>
            <a:pPr algn="ctr"/>
            <a:r>
              <a:rPr lang="en-US" dirty="0">
                <a:solidFill>
                  <a:schemeClr val="tx2"/>
                </a:solidFill>
                <a:latin typeface="Dagny OT" panose="020B0504020201020104" pitchFamily="34" charset="77"/>
              </a:rPr>
              <a:t>mode</a:t>
            </a:r>
          </a:p>
        </p:txBody>
      </p:sp>
    </p:spTree>
    <p:extLst>
      <p:ext uri="{BB962C8B-B14F-4D97-AF65-F5344CB8AC3E}">
        <p14:creationId xmlns:p14="http://schemas.microsoft.com/office/powerpoint/2010/main" val="406495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73048-1257-DC41-B8AF-1AFB5E1D4B7C}"/>
              </a:ext>
            </a:extLst>
          </p:cNvPr>
          <p:cNvSpPr>
            <a:spLocks noGrp="1"/>
          </p:cNvSpPr>
          <p:nvPr>
            <p:ph type="title"/>
          </p:nvPr>
        </p:nvSpPr>
        <p:spPr/>
        <p:txBody>
          <a:bodyPr/>
          <a:lstStyle/>
          <a:p>
            <a:r>
              <a:rPr lang="en-US" b="1" dirty="0"/>
              <a:t>ÉCART-TYPE</a:t>
            </a:r>
          </a:p>
        </p:txBody>
      </p:sp>
      <p:sp>
        <p:nvSpPr>
          <p:cNvPr id="3" name="Content Placeholder 2">
            <a:extLst>
              <a:ext uri="{FF2B5EF4-FFF2-40B4-BE49-F238E27FC236}">
                <a16:creationId xmlns:a16="http://schemas.microsoft.com/office/drawing/2014/main" id="{0B80A8FD-512D-5A4D-9DDB-3B99F31DD7BC}"/>
              </a:ext>
            </a:extLst>
          </p:cNvPr>
          <p:cNvSpPr>
            <a:spLocks noGrp="1"/>
          </p:cNvSpPr>
          <p:nvPr>
            <p:ph idx="1"/>
          </p:nvPr>
        </p:nvSpPr>
        <p:spPr>
          <a:xfrm>
            <a:off x="1371599" y="2286000"/>
            <a:ext cx="9806763" cy="1143000"/>
          </a:xfrm>
        </p:spPr>
        <p:txBody>
          <a:bodyPr>
            <a:normAutofit fontScale="85000" lnSpcReduction="20000"/>
          </a:bodyPr>
          <a:lstStyle/>
          <a:p>
            <a:pPr marL="0" indent="0" algn="just">
              <a:lnSpc>
                <a:spcPct val="120000"/>
              </a:lnSpc>
              <a:buNone/>
            </a:pPr>
            <a:r>
              <a:rPr lang="fr-FR" sz="2400" dirty="0">
                <a:latin typeface="Dagny OT" panose="020B0504020201020104" pitchFamily="34" charset="77"/>
              </a:rPr>
              <a:t>Les mesures de centralité donnent une idée de l'endroit où les valeurs de la variable sont " « </a:t>
            </a:r>
            <a:r>
              <a:rPr lang="fr-FR" sz="2400" b="1" dirty="0">
                <a:latin typeface="Dagny OT" panose="020B0504020201020104" pitchFamily="34" charset="77"/>
              </a:rPr>
              <a:t>regroupées</a:t>
            </a:r>
            <a:r>
              <a:rPr lang="fr-FR" sz="2400" dirty="0">
                <a:latin typeface="Dagny OT" panose="020B0504020201020104" pitchFamily="34" charset="77"/>
              </a:rPr>
              <a:t> ». </a:t>
            </a:r>
            <a:endParaRPr lang="en-US" sz="2400" dirty="0">
              <a:latin typeface="Dagny OT" panose="020B0504020201020104" pitchFamily="34" charset="77"/>
            </a:endParaRPr>
          </a:p>
          <a:p>
            <a:pPr marL="0" indent="0" algn="just">
              <a:lnSpc>
                <a:spcPct val="120000"/>
              </a:lnSpc>
              <a:buNone/>
            </a:pPr>
            <a:endParaRPr lang="fr-FR" sz="600" dirty="0">
              <a:latin typeface="Dagny OT" panose="020B0504020201020104" pitchFamily="34" charset="77"/>
            </a:endParaRPr>
          </a:p>
          <a:p>
            <a:pPr marL="0" indent="0" algn="just">
              <a:lnSpc>
                <a:spcPct val="120000"/>
              </a:lnSpc>
              <a:buNone/>
            </a:pPr>
            <a:r>
              <a:rPr lang="fr-FR" sz="2400" dirty="0">
                <a:latin typeface="Dagny OT" panose="020B0504020201020104" pitchFamily="34" charset="77"/>
              </a:rPr>
              <a:t>L'écart-type fournit une notion de sa </a:t>
            </a:r>
            <a:r>
              <a:rPr lang="fr-FR" sz="2400" b="1" dirty="0">
                <a:latin typeface="Dagny OT" panose="020B0504020201020104" pitchFamily="34" charset="77"/>
              </a:rPr>
              <a:t>dispersion</a:t>
            </a:r>
            <a:r>
              <a:rPr lang="fr-FR" sz="2400" dirty="0">
                <a:latin typeface="Dagny OT" panose="020B0504020201020104" pitchFamily="34" charset="77"/>
              </a:rPr>
              <a:t> ; un écart-type plus élevé signifie une dispersion plus élevée. </a:t>
            </a:r>
          </a:p>
          <a:p>
            <a:pPr marL="0" indent="0" algn="just">
              <a:lnSpc>
                <a:spcPct val="100000"/>
              </a:lnSpc>
              <a:buNone/>
            </a:pPr>
            <a:endParaRPr lang="en-US" dirty="0">
              <a:latin typeface="Dagny OT" panose="020B0504020201020104" pitchFamily="34" charset="77"/>
            </a:endParaRPr>
          </a:p>
        </p:txBody>
      </p:sp>
      <p:pic>
        <p:nvPicPr>
          <p:cNvPr id="5" name="Picture 4" descr="Chart, histogram&#10;&#10;Description automatically generated">
            <a:extLst>
              <a:ext uri="{FF2B5EF4-FFF2-40B4-BE49-F238E27FC236}">
                <a16:creationId xmlns:a16="http://schemas.microsoft.com/office/drawing/2014/main" id="{F3D5C378-47A0-5E4A-9EBE-A7964E17F3B7}"/>
              </a:ext>
            </a:extLst>
          </p:cNvPr>
          <p:cNvPicPr>
            <a:picLocks noChangeAspect="1"/>
          </p:cNvPicPr>
          <p:nvPr/>
        </p:nvPicPr>
        <p:blipFill rotWithShape="1">
          <a:blip r:embed="rId2"/>
          <a:srcRect b="4938"/>
          <a:stretch/>
        </p:blipFill>
        <p:spPr>
          <a:xfrm>
            <a:off x="4048694" y="3743670"/>
            <a:ext cx="4693584" cy="2975785"/>
          </a:xfrm>
          <a:prstGeom prst="rect">
            <a:avLst/>
          </a:prstGeom>
        </p:spPr>
      </p:pic>
      <p:sp>
        <p:nvSpPr>
          <p:cNvPr id="6" name="Rectangle 5">
            <a:extLst>
              <a:ext uri="{FF2B5EF4-FFF2-40B4-BE49-F238E27FC236}">
                <a16:creationId xmlns:a16="http://schemas.microsoft.com/office/drawing/2014/main" id="{543B067F-DD74-5F4C-8B9E-5E3FC45AEEDA}"/>
              </a:ext>
            </a:extLst>
          </p:cNvPr>
          <p:cNvSpPr/>
          <p:nvPr/>
        </p:nvSpPr>
        <p:spPr>
          <a:xfrm>
            <a:off x="6400800" y="0"/>
            <a:ext cx="5791200" cy="307777"/>
          </a:xfrm>
          <a:prstGeom prst="rect">
            <a:avLst/>
          </a:prstGeom>
        </p:spPr>
        <p:txBody>
          <a:bodyPr wrap="square">
            <a:spAutoFit/>
          </a:bodyPr>
          <a:lstStyle/>
          <a:p>
            <a:pPr algn="r"/>
            <a:r>
              <a:rPr lang="en-US" sz="1400" dirty="0">
                <a:latin typeface="Dagny OT" panose="020B0504020201020104" pitchFamily="34" charset="77"/>
              </a:rPr>
              <a:t>[</a:t>
            </a:r>
            <a:r>
              <a:rPr lang="en-US" sz="1400" dirty="0">
                <a:solidFill>
                  <a:schemeClr val="tx2"/>
                </a:solidFill>
                <a:latin typeface="Dagny OT" panose="020B0504020201020104" pitchFamily="34" charset="77"/>
              </a:rPr>
              <a:t>Wikipedia</a:t>
            </a:r>
            <a:r>
              <a:rPr lang="en-US" sz="1400" dirty="0">
                <a:latin typeface="Dagny OT" panose="020B0504020201020104" pitchFamily="34" charset="77"/>
              </a:rPr>
              <a:t>]</a:t>
            </a:r>
          </a:p>
        </p:txBody>
      </p:sp>
    </p:spTree>
    <p:extLst>
      <p:ext uri="{BB962C8B-B14F-4D97-AF65-F5344CB8AC3E}">
        <p14:creationId xmlns:p14="http://schemas.microsoft.com/office/powerpoint/2010/main" val="228364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D6536-2AE1-4842-84CB-C2612EB29C18}"/>
              </a:ext>
            </a:extLst>
          </p:cNvPr>
          <p:cNvSpPr>
            <a:spLocks noGrp="1"/>
          </p:cNvSpPr>
          <p:nvPr>
            <p:ph type="title"/>
          </p:nvPr>
        </p:nvSpPr>
        <p:spPr/>
        <p:txBody>
          <a:bodyPr/>
          <a:lstStyle/>
          <a:p>
            <a:r>
              <a:rPr lang="en-US" b="1" dirty="0"/>
              <a:t>ÉCART TYPE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D7DE80-852C-B243-A72E-5FF50CDC769B}"/>
                  </a:ext>
                </a:extLst>
              </p:cNvPr>
              <p:cNvSpPr>
                <a:spLocks noGrp="1"/>
              </p:cNvSpPr>
              <p:nvPr>
                <p:ph idx="1"/>
              </p:nvPr>
            </p:nvSpPr>
            <p:spPr>
              <a:xfrm>
                <a:off x="1371599" y="2286000"/>
                <a:ext cx="9935497" cy="3581400"/>
              </a:xfrm>
            </p:spPr>
            <p:txBody>
              <a:bodyPr>
                <a:normAutofit/>
              </a:bodyPr>
              <a:lstStyle/>
              <a:p>
                <a:pPr marL="0" indent="0" algn="just">
                  <a:lnSpc>
                    <a:spcPct val="100000"/>
                  </a:lnSpc>
                  <a:buNone/>
                </a:pPr>
                <a:r>
                  <a:rPr lang="fr-FR" dirty="0">
                    <a:latin typeface="Dagny OT" panose="020B0504020201020104" pitchFamily="34" charset="77"/>
                  </a:rPr>
                  <a:t>L'écart-type est construit à partir d’une sorte de </a:t>
                </a:r>
                <a:r>
                  <a:rPr lang="fr-FR" b="1" dirty="0">
                    <a:latin typeface="Dagny OT" panose="020B0504020201020104" pitchFamily="34" charset="77"/>
                  </a:rPr>
                  <a:t>moyenne</a:t>
                </a:r>
                <a:r>
                  <a:rPr lang="fr-FR" dirty="0">
                    <a:latin typeface="Dagny OT" panose="020B0504020201020104" pitchFamily="34" charset="77"/>
                  </a:rPr>
                  <a:t> des observations de la variable : </a:t>
                </a:r>
              </a:p>
              <a:p>
                <a:pPr marL="0" indent="0" algn="just">
                  <a:lnSpc>
                    <a:spcPct val="100000"/>
                  </a:lnSpc>
                  <a:buNone/>
                </a:pPr>
                <a:endParaRPr lang="en-CA" sz="500" dirty="0">
                  <a:latin typeface="Cambria Math" panose="02040503050406030204" pitchFamily="18" charset="0"/>
                </a:endParaRPr>
              </a:p>
              <a:p>
                <a:pPr marL="0" indent="0" algn="just">
                  <a:lnSpc>
                    <a:spcPct val="100000"/>
                  </a:lnSpc>
                  <a:buNone/>
                </a:pPr>
                <a14:m>
                  <m:oMathPara xmlns:m="http://schemas.openxmlformats.org/officeDocument/2006/math">
                    <m:oMathParaPr>
                      <m:jc m:val="centerGroup"/>
                    </m:oMathParaPr>
                    <m:oMath xmlns:m="http://schemas.openxmlformats.org/officeDocument/2006/math">
                      <m:r>
                        <m:rPr>
                          <m:nor/>
                        </m:rPr>
                        <a:rPr lang="en-CA" b="0" i="0" smtClean="0">
                          <a:latin typeface="Cambria Math" panose="02040503050406030204" pitchFamily="18" charset="0"/>
                        </a:rPr>
                        <m:t>é</m:t>
                      </m:r>
                      <m:r>
                        <m:rPr>
                          <m:nor/>
                        </m:rPr>
                        <a:rPr lang="en-CA" b="0" i="0" smtClean="0">
                          <a:latin typeface="Cambria Math" panose="02040503050406030204" pitchFamily="18" charset="0"/>
                        </a:rPr>
                        <m:t>cart</m:t>
                      </m:r>
                      <m:r>
                        <m:rPr>
                          <m:nor/>
                        </m:rPr>
                        <a:rPr lang="en-CA" b="0" i="0" smtClean="0">
                          <a:latin typeface="Cambria Math" panose="02040503050406030204" pitchFamily="18" charset="0"/>
                        </a:rPr>
                        <m:t>-</m:t>
                      </m:r>
                      <m:r>
                        <m:rPr>
                          <m:nor/>
                        </m:rPr>
                        <a:rPr lang="en-CA" b="0" i="0" smtClean="0">
                          <a:latin typeface="Cambria Math" panose="02040503050406030204" pitchFamily="18" charset="0"/>
                        </a:rPr>
                        <m:t>type</m:t>
                      </m:r>
                      <m:r>
                        <a:rPr lang="en-CA" i="1">
                          <a:latin typeface="Cambria Math" panose="02040503050406030204" pitchFamily="18" charset="0"/>
                        </a:rPr>
                        <m:t>=</m:t>
                      </m:r>
                      <m:rad>
                        <m:radPr>
                          <m:degHide m:val="on"/>
                          <m:ctrlPr>
                            <a:rPr lang="en-CA" i="1">
                              <a:latin typeface="Cambria Math" panose="02040503050406030204" pitchFamily="18" charset="0"/>
                            </a:rPr>
                          </m:ctrlPr>
                        </m:radPr>
                        <m:deg/>
                        <m:e>
                          <m:f>
                            <m:fPr>
                              <m:ctrlPr>
                                <a:rPr lang="en-CA" i="1">
                                  <a:latin typeface="Cambria Math" panose="02040503050406030204" pitchFamily="18" charset="0"/>
                                </a:rPr>
                              </m:ctrlPr>
                            </m:fPr>
                            <m:num>
                              <m:sSup>
                                <m:sSupPr>
                                  <m:ctrlPr>
                                    <a:rPr lang="en-CA" i="1">
                                      <a:latin typeface="Cambria Math" panose="02040503050406030204" pitchFamily="18" charset="0"/>
                                    </a:rPr>
                                  </m:ctrlPr>
                                </m:sSupPr>
                                <m:e>
                                  <m:sSub>
                                    <m:sSubPr>
                                      <m:ctrlPr>
                                        <a:rPr lang="en-CA" i="1">
                                          <a:latin typeface="Cambria Math" panose="02040503050406030204" pitchFamily="18" charset="0"/>
                                        </a:rPr>
                                      </m:ctrlPr>
                                    </m:sSubPr>
                                    <m:e>
                                      <m:r>
                                        <a:rPr lang="en-CA" i="1">
                                          <a:latin typeface="Cambria Math" panose="02040503050406030204" pitchFamily="18" charset="0"/>
                                        </a:rPr>
                                        <m:t>(</m:t>
                                      </m:r>
                                      <m:r>
                                        <a:rPr lang="en-CA" i="1">
                                          <a:latin typeface="Cambria Math" panose="02040503050406030204" pitchFamily="18" charset="0"/>
                                        </a:rPr>
                                        <m:t>𝑥</m:t>
                                      </m:r>
                                    </m:e>
                                    <m:sub>
                                      <m:r>
                                        <a:rPr lang="en-CA" i="1">
                                          <a:latin typeface="Cambria Math" panose="02040503050406030204" pitchFamily="18" charset="0"/>
                                        </a:rPr>
                                        <m:t>1</m:t>
                                      </m:r>
                                    </m:sub>
                                  </m:sSub>
                                  <m:r>
                                    <a:rPr lang="en-CA" i="1">
                                      <a:latin typeface="Cambria Math" panose="02040503050406030204" pitchFamily="18" charset="0"/>
                                    </a:rPr>
                                    <m:t>−</m:t>
                                  </m:r>
                                  <m:r>
                                    <m:rPr>
                                      <m:nor/>
                                    </m:rPr>
                                    <a:rPr lang="en-CA">
                                      <a:latin typeface="Cambria Math" panose="02040503050406030204" pitchFamily="18" charset="0"/>
                                    </a:rPr>
                                    <m:t>m</m:t>
                                  </m:r>
                                  <m:r>
                                    <m:rPr>
                                      <m:nor/>
                                    </m:rPr>
                                    <a:rPr lang="en-CA" b="0" i="0" smtClean="0">
                                      <a:latin typeface="Cambria Math" panose="02040503050406030204" pitchFamily="18" charset="0"/>
                                    </a:rPr>
                                    <m:t>oyenne</m:t>
                                  </m:r>
                                  <m:r>
                                    <a:rPr lang="en-CA" i="1">
                                      <a:latin typeface="Cambria Math" panose="02040503050406030204" pitchFamily="18" charset="0"/>
                                    </a:rPr>
                                    <m:t>)</m:t>
                                  </m:r>
                                </m:e>
                                <m:sup>
                                  <m:r>
                                    <a:rPr lang="en-CA" i="1">
                                      <a:latin typeface="Cambria Math" panose="02040503050406030204" pitchFamily="18" charset="0"/>
                                    </a:rPr>
                                    <m:t>2</m:t>
                                  </m:r>
                                </m:sup>
                              </m:sSup>
                              <m:r>
                                <a:rPr lang="en-CA" i="1">
                                  <a:latin typeface="Cambria Math" panose="02040503050406030204" pitchFamily="18" charset="0"/>
                                </a:rPr>
                                <m:t>+…+</m:t>
                              </m:r>
                              <m:sSup>
                                <m:sSupPr>
                                  <m:ctrlPr>
                                    <a:rPr lang="en-CA" i="1">
                                      <a:latin typeface="Cambria Math" panose="02040503050406030204" pitchFamily="18" charset="0"/>
                                    </a:rPr>
                                  </m:ctrlPr>
                                </m:sSupPr>
                                <m:e>
                                  <m:sSub>
                                    <m:sSubPr>
                                      <m:ctrlPr>
                                        <a:rPr lang="en-CA" i="1">
                                          <a:latin typeface="Cambria Math" panose="02040503050406030204" pitchFamily="18" charset="0"/>
                                        </a:rPr>
                                      </m:ctrlPr>
                                    </m:sSubPr>
                                    <m:e>
                                      <m:r>
                                        <a:rPr lang="en-CA" i="1">
                                          <a:latin typeface="Cambria Math" panose="02040503050406030204" pitchFamily="18" charset="0"/>
                                        </a:rPr>
                                        <m:t>(</m:t>
                                      </m:r>
                                      <m:r>
                                        <a:rPr lang="en-CA" i="1">
                                          <a:latin typeface="Cambria Math" panose="02040503050406030204" pitchFamily="18" charset="0"/>
                                        </a:rPr>
                                        <m:t>𝑥</m:t>
                                      </m:r>
                                    </m:e>
                                    <m:sub>
                                      <m:r>
                                        <a:rPr lang="en-CA" i="1">
                                          <a:latin typeface="Cambria Math" panose="02040503050406030204" pitchFamily="18" charset="0"/>
                                        </a:rPr>
                                        <m:t>𝑛</m:t>
                                      </m:r>
                                    </m:sub>
                                  </m:sSub>
                                  <m:r>
                                    <a:rPr lang="en-CA" i="1">
                                      <a:latin typeface="Cambria Math" panose="02040503050406030204" pitchFamily="18" charset="0"/>
                                    </a:rPr>
                                    <m:t>−</m:t>
                                  </m:r>
                                  <m:r>
                                    <m:rPr>
                                      <m:nor/>
                                    </m:rPr>
                                    <a:rPr lang="en-CA" b="0" i="0" smtClean="0">
                                      <a:latin typeface="Cambria Math" panose="02040503050406030204" pitchFamily="18" charset="0"/>
                                    </a:rPr>
                                    <m:t>moyenne</m:t>
                                  </m:r>
                                  <m:r>
                                    <a:rPr lang="en-CA" i="1">
                                      <a:latin typeface="Cambria Math" panose="02040503050406030204" pitchFamily="18" charset="0"/>
                                    </a:rPr>
                                    <m:t>)</m:t>
                                  </m:r>
                                </m:e>
                                <m:sup>
                                  <m:r>
                                    <a:rPr lang="en-CA" i="1">
                                      <a:latin typeface="Cambria Math" panose="02040503050406030204" pitchFamily="18" charset="0"/>
                                    </a:rPr>
                                    <m:t>2</m:t>
                                  </m:r>
                                </m:sup>
                              </m:sSup>
                            </m:num>
                            <m:den>
                              <m:r>
                                <a:rPr lang="en-CA" i="1">
                                  <a:latin typeface="Cambria Math" panose="02040503050406030204" pitchFamily="18" charset="0"/>
                                </a:rPr>
                                <m:t>𝑛</m:t>
                              </m:r>
                            </m:den>
                          </m:f>
                          <m:r>
                            <a:rPr lang="en-CA" i="1">
                              <a:latin typeface="Cambria Math" panose="02040503050406030204" pitchFamily="18" charset="0"/>
                            </a:rPr>
                            <m:t>.</m:t>
                          </m:r>
                        </m:e>
                      </m:rad>
                      <m:r>
                        <a:rPr lang="en-CA" i="1">
                          <a:latin typeface="Cambria Math" panose="02040503050406030204" pitchFamily="18" charset="0"/>
                        </a:rPr>
                        <m:t> </m:t>
                      </m:r>
                    </m:oMath>
                  </m:oMathPara>
                </a14:m>
                <a:endParaRPr lang="en-US" b="1" dirty="0">
                  <a:latin typeface="Dagny OT" panose="020B0504020201020104" pitchFamily="34" charset="77"/>
                </a:endParaRPr>
              </a:p>
              <a:p>
                <a:pPr marL="0" indent="0" algn="just">
                  <a:lnSpc>
                    <a:spcPct val="100000"/>
                  </a:lnSpc>
                  <a:buNone/>
                </a:pPr>
                <a:r>
                  <a:rPr lang="en-US" b="1" dirty="0">
                    <a:latin typeface="Dagny OT" panose="020B0504020201020104" pitchFamily="34" charset="77"/>
                  </a:rPr>
                  <a:t>Examples:</a:t>
                </a:r>
              </a:p>
              <a:p>
                <a:pPr algn="just">
                  <a:lnSpc>
                    <a:spcPct val="100000"/>
                  </a:lnSpc>
                  <a:buFont typeface="Wingdings" pitchFamily="2" charset="2"/>
                  <a:buChar char="§"/>
                </a:pPr>
                <a:r>
                  <a:rPr lang="fr-FR" dirty="0">
                    <a:latin typeface="Dagny OT" panose="020B0504020201020104" pitchFamily="34" charset="77"/>
                  </a:rPr>
                  <a:t>e</a:t>
                </a:r>
                <a14:m>
                  <m:oMath xmlns:m="http://schemas.openxmlformats.org/officeDocument/2006/math">
                    <m:r>
                      <m:rPr>
                        <m:nor/>
                      </m:rPr>
                      <a:rPr lang="en-CA">
                        <a:latin typeface="Cambria Math" panose="02040503050406030204" pitchFamily="18" charset="0"/>
                      </a:rPr>
                      <m:t>é</m:t>
                    </m:r>
                    <m:r>
                      <m:rPr>
                        <m:nor/>
                      </m:rPr>
                      <a:rPr lang="en-CA">
                        <a:latin typeface="Cambria Math" panose="02040503050406030204" pitchFamily="18" charset="0"/>
                      </a:rPr>
                      <m:t>cart</m:t>
                    </m:r>
                    <m:r>
                      <m:rPr>
                        <m:nor/>
                      </m:rPr>
                      <a:rPr lang="en-CA">
                        <a:latin typeface="Cambria Math" panose="02040503050406030204" pitchFamily="18" charset="0"/>
                      </a:rPr>
                      <m:t>−</m:t>
                    </m:r>
                    <m:r>
                      <m:rPr>
                        <m:nor/>
                      </m:rPr>
                      <a:rPr lang="en-CA">
                        <a:latin typeface="Cambria Math" panose="02040503050406030204" pitchFamily="18" charset="0"/>
                      </a:rPr>
                      <m:t>type</m:t>
                    </m:r>
                    <m:r>
                      <m:rPr>
                        <m:nor/>
                      </m:rPr>
                      <a:rPr lang="en-CA">
                        <a:latin typeface="Cambria Math" panose="02040503050406030204" pitchFamily="18" charset="0"/>
                      </a:rPr>
                      <m:t>(4,6,1,3,7)</m:t>
                    </m:r>
                    <m:r>
                      <a:rPr lang="en-CA" i="1">
                        <a:latin typeface="Cambria Math" panose="02040503050406030204" pitchFamily="18" charset="0"/>
                      </a:rPr>
                      <m:t>=</m:t>
                    </m:r>
                    <m:rad>
                      <m:radPr>
                        <m:degHide m:val="on"/>
                        <m:ctrlPr>
                          <a:rPr lang="en-CA" i="1" smtClean="0">
                            <a:latin typeface="Cambria Math" panose="02040503050406030204" pitchFamily="18" charset="0"/>
                          </a:rPr>
                        </m:ctrlPr>
                      </m:radPr>
                      <m:deg/>
                      <m:e>
                        <m:f>
                          <m:fPr>
                            <m:ctrlPr>
                              <a:rPr lang="en-CA" i="1">
                                <a:latin typeface="Cambria Math" panose="02040503050406030204" pitchFamily="18" charset="0"/>
                              </a:rPr>
                            </m:ctrlPr>
                          </m:fPr>
                          <m:num>
                            <m:sSup>
                              <m:sSupPr>
                                <m:ctrlPr>
                                  <a:rPr lang="en-CA" i="1" smtClean="0">
                                    <a:latin typeface="Cambria Math" panose="02040503050406030204" pitchFamily="18" charset="0"/>
                                  </a:rPr>
                                </m:ctrlPr>
                              </m:sSupPr>
                              <m:e>
                                <m:r>
                                  <a:rPr lang="en-CA" i="1">
                                    <a:latin typeface="Cambria Math" panose="02040503050406030204" pitchFamily="18" charset="0"/>
                                  </a:rPr>
                                  <m:t>(4−4.2)</m:t>
                                </m:r>
                              </m:e>
                              <m:sup>
                                <m:r>
                                  <a:rPr lang="en-CA" b="0" i="1" smtClean="0">
                                    <a:latin typeface="Cambria Math" panose="02040503050406030204" pitchFamily="18" charset="0"/>
                                  </a:rPr>
                                  <m:t>2</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m:t>
                                </m:r>
                                <m:r>
                                  <a:rPr lang="en-CA" b="0" i="1" smtClean="0">
                                    <a:latin typeface="Cambria Math" panose="02040503050406030204" pitchFamily="18" charset="0"/>
                                  </a:rPr>
                                  <m:t>6</m:t>
                                </m:r>
                                <m:r>
                                  <a:rPr lang="en-CA" i="1">
                                    <a:latin typeface="Cambria Math" panose="02040503050406030204" pitchFamily="18" charset="0"/>
                                  </a:rPr>
                                  <m:t>−4.2)</m:t>
                                </m:r>
                              </m:e>
                              <m:sup>
                                <m:r>
                                  <a:rPr lang="en-CA" i="1">
                                    <a:latin typeface="Cambria Math" panose="02040503050406030204" pitchFamily="18" charset="0"/>
                                  </a:rPr>
                                  <m:t>2</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m:t>
                                </m:r>
                                <m:r>
                                  <a:rPr lang="en-CA" b="0" i="1" smtClean="0">
                                    <a:latin typeface="Cambria Math" panose="02040503050406030204" pitchFamily="18" charset="0"/>
                                  </a:rPr>
                                  <m:t>1</m:t>
                                </m:r>
                                <m:r>
                                  <a:rPr lang="en-CA" i="1">
                                    <a:latin typeface="Cambria Math" panose="02040503050406030204" pitchFamily="18" charset="0"/>
                                  </a:rPr>
                                  <m:t>−4.2)</m:t>
                                </m:r>
                              </m:e>
                              <m:sup>
                                <m:r>
                                  <a:rPr lang="en-CA" i="1">
                                    <a:latin typeface="Cambria Math" panose="02040503050406030204" pitchFamily="18" charset="0"/>
                                  </a:rPr>
                                  <m:t>2</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m:t>
                                </m:r>
                                <m:r>
                                  <a:rPr lang="en-CA" b="0" i="1" smtClean="0">
                                    <a:latin typeface="Cambria Math" panose="02040503050406030204" pitchFamily="18" charset="0"/>
                                  </a:rPr>
                                  <m:t>3</m:t>
                                </m:r>
                                <m:r>
                                  <a:rPr lang="en-CA" i="1">
                                    <a:latin typeface="Cambria Math" panose="02040503050406030204" pitchFamily="18" charset="0"/>
                                  </a:rPr>
                                  <m:t>−4.2)</m:t>
                                </m:r>
                              </m:e>
                              <m:sup>
                                <m:r>
                                  <a:rPr lang="en-CA" i="1">
                                    <a:latin typeface="Cambria Math" panose="02040503050406030204" pitchFamily="18" charset="0"/>
                                  </a:rPr>
                                  <m:t>2</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m:t>
                                </m:r>
                                <m:r>
                                  <a:rPr lang="en-CA" b="0" i="1" smtClean="0">
                                    <a:latin typeface="Cambria Math" panose="02040503050406030204" pitchFamily="18" charset="0"/>
                                  </a:rPr>
                                  <m:t>7</m:t>
                                </m:r>
                                <m:r>
                                  <a:rPr lang="en-CA" i="1">
                                    <a:latin typeface="Cambria Math" panose="02040503050406030204" pitchFamily="18" charset="0"/>
                                  </a:rPr>
                                  <m:t>−4.2)</m:t>
                                </m:r>
                              </m:e>
                              <m:sup>
                                <m:r>
                                  <a:rPr lang="en-CA" i="1">
                                    <a:latin typeface="Cambria Math" panose="02040503050406030204" pitchFamily="18" charset="0"/>
                                  </a:rPr>
                                  <m:t>2</m:t>
                                </m:r>
                              </m:sup>
                            </m:sSup>
                          </m:num>
                          <m:den>
                            <m:r>
                              <a:rPr lang="en-CA" i="1">
                                <a:latin typeface="Cambria Math" panose="02040503050406030204" pitchFamily="18" charset="0"/>
                              </a:rPr>
                              <m:t>5</m:t>
                            </m:r>
                          </m:den>
                        </m:f>
                      </m:e>
                    </m:rad>
                    <m:r>
                      <a:rPr lang="en-CA" b="0" i="1" smtClean="0">
                        <a:latin typeface="Cambria Math" panose="02040503050406030204" pitchFamily="18" charset="0"/>
                        <a:ea typeface="Cambria Math" panose="02040503050406030204" pitchFamily="18" charset="0"/>
                      </a:rPr>
                      <m:t>≈</m:t>
                    </m:r>
                    <m:r>
                      <a:rPr lang="en-CA" b="1" i="1" smtClean="0">
                        <a:solidFill>
                          <a:srgbClr val="0070C0"/>
                        </a:solidFill>
                        <a:latin typeface="Cambria Math" panose="02040503050406030204" pitchFamily="18" charset="0"/>
                        <a:ea typeface="Cambria Math" panose="02040503050406030204" pitchFamily="18" charset="0"/>
                      </a:rPr>
                      <m:t>𝟐</m:t>
                    </m:r>
                    <m:r>
                      <a:rPr lang="en-CA" b="1" i="1" smtClean="0">
                        <a:solidFill>
                          <a:srgbClr val="0070C0"/>
                        </a:solidFill>
                        <a:latin typeface="Cambria Math" panose="02040503050406030204" pitchFamily="18" charset="0"/>
                        <a:ea typeface="Cambria Math" panose="02040503050406030204" pitchFamily="18" charset="0"/>
                      </a:rPr>
                      <m:t>.</m:t>
                    </m:r>
                    <m:r>
                      <a:rPr lang="en-CA" b="1" i="1" smtClean="0">
                        <a:solidFill>
                          <a:srgbClr val="0070C0"/>
                        </a:solidFill>
                        <a:latin typeface="Cambria Math" panose="02040503050406030204" pitchFamily="18" charset="0"/>
                        <a:ea typeface="Cambria Math" panose="02040503050406030204" pitchFamily="18" charset="0"/>
                      </a:rPr>
                      <m:t>𝟏𝟒</m:t>
                    </m:r>
                  </m:oMath>
                </a14:m>
                <a:endParaRPr lang="en-CA" b="1" i="1" dirty="0">
                  <a:latin typeface="Cambria Math" panose="02040503050406030204" pitchFamily="18" charset="0"/>
                </a:endParaRPr>
              </a:p>
              <a:p>
                <a:pPr algn="just">
                  <a:lnSpc>
                    <a:spcPct val="100000"/>
                  </a:lnSpc>
                  <a:buFont typeface="Wingdings" pitchFamily="2" charset="2"/>
                  <a:buChar char="§"/>
                </a:pPr>
                <a14:m>
                  <m:oMath xmlns:m="http://schemas.openxmlformats.org/officeDocument/2006/math">
                    <m:r>
                      <m:rPr>
                        <m:nor/>
                      </m:rPr>
                      <a:rPr lang="en-CA">
                        <a:latin typeface="Cambria Math" panose="02040503050406030204" pitchFamily="18" charset="0"/>
                      </a:rPr>
                      <m:t>é</m:t>
                    </m:r>
                    <m:r>
                      <m:rPr>
                        <m:nor/>
                      </m:rPr>
                      <a:rPr lang="en-CA">
                        <a:latin typeface="Cambria Math" panose="02040503050406030204" pitchFamily="18" charset="0"/>
                      </a:rPr>
                      <m:t>cart</m:t>
                    </m:r>
                    <m:r>
                      <m:rPr>
                        <m:nor/>
                      </m:rPr>
                      <a:rPr lang="en-CA">
                        <a:latin typeface="Cambria Math" panose="02040503050406030204" pitchFamily="18" charset="0"/>
                      </a:rPr>
                      <m:t>−</m:t>
                    </m:r>
                    <m:r>
                      <m:rPr>
                        <m:nor/>
                      </m:rPr>
                      <a:rPr lang="en-CA">
                        <a:latin typeface="Cambria Math" panose="02040503050406030204" pitchFamily="18" charset="0"/>
                      </a:rPr>
                      <m:t>type</m:t>
                    </m:r>
                    <m:r>
                      <m:rPr>
                        <m:nor/>
                      </m:rPr>
                      <a:rPr lang="en-CA">
                        <a:latin typeface="Cambria Math" panose="02040503050406030204" pitchFamily="18" charset="0"/>
                      </a:rPr>
                      <m:t>(4,6,1,3,</m:t>
                    </m:r>
                    <m:r>
                      <m:rPr>
                        <m:nor/>
                      </m:rPr>
                      <a:rPr lang="en-CA" b="0" i="0" smtClean="0">
                        <a:latin typeface="Cambria Math" panose="02040503050406030204" pitchFamily="18" charset="0"/>
                      </a:rPr>
                      <m:t>23</m:t>
                    </m:r>
                    <m:r>
                      <m:rPr>
                        <m:nor/>
                      </m:rPr>
                      <a:rPr lang="en-CA">
                        <a:latin typeface="Cambria Math" panose="02040503050406030204" pitchFamily="18" charset="0"/>
                      </a:rPr>
                      <m:t>)</m:t>
                    </m:r>
                    <m:r>
                      <a:rPr lang="en-CA" i="1">
                        <a:latin typeface="Cambria Math" panose="02040503050406030204" pitchFamily="18" charset="0"/>
                      </a:rPr>
                      <m:t>=</m:t>
                    </m:r>
                    <m:rad>
                      <m:radPr>
                        <m:degHide m:val="on"/>
                        <m:ctrlPr>
                          <a:rPr lang="en-CA" i="1">
                            <a:latin typeface="Cambria Math" panose="02040503050406030204" pitchFamily="18" charset="0"/>
                          </a:rPr>
                        </m:ctrlPr>
                      </m:radPr>
                      <m:deg/>
                      <m:e>
                        <m:f>
                          <m:fPr>
                            <m:ctrlPr>
                              <a:rPr lang="en-CA" i="1">
                                <a:latin typeface="Cambria Math" panose="02040503050406030204" pitchFamily="18" charset="0"/>
                              </a:rPr>
                            </m:ctrlPr>
                          </m:fPr>
                          <m:num>
                            <m:sSup>
                              <m:sSupPr>
                                <m:ctrlPr>
                                  <a:rPr lang="en-CA" i="1">
                                    <a:latin typeface="Cambria Math" panose="02040503050406030204" pitchFamily="18" charset="0"/>
                                  </a:rPr>
                                </m:ctrlPr>
                              </m:sSupPr>
                              <m:e>
                                <m:r>
                                  <a:rPr lang="en-CA" i="1">
                                    <a:latin typeface="Cambria Math" panose="02040503050406030204" pitchFamily="18" charset="0"/>
                                  </a:rPr>
                                  <m:t>(4−</m:t>
                                </m:r>
                                <m:r>
                                  <a:rPr lang="en-CA" b="0" i="1" smtClean="0">
                                    <a:latin typeface="Cambria Math" panose="02040503050406030204" pitchFamily="18" charset="0"/>
                                  </a:rPr>
                                  <m:t>7</m:t>
                                </m:r>
                                <m:r>
                                  <a:rPr lang="en-CA" i="1">
                                    <a:latin typeface="Cambria Math" panose="02040503050406030204" pitchFamily="18" charset="0"/>
                                  </a:rPr>
                                  <m:t>.</m:t>
                                </m:r>
                                <m:r>
                                  <a:rPr lang="en-CA" b="0" i="1" smtClean="0">
                                    <a:latin typeface="Cambria Math" panose="02040503050406030204" pitchFamily="18" charset="0"/>
                                  </a:rPr>
                                  <m:t>3</m:t>
                                </m:r>
                                <m:r>
                                  <a:rPr lang="en-CA" i="1">
                                    <a:latin typeface="Cambria Math" panose="02040503050406030204" pitchFamily="18" charset="0"/>
                                  </a:rPr>
                                  <m:t>)</m:t>
                                </m:r>
                              </m:e>
                              <m:sup>
                                <m:r>
                                  <a:rPr lang="en-CA" i="1">
                                    <a:latin typeface="Cambria Math" panose="02040503050406030204" pitchFamily="18" charset="0"/>
                                  </a:rPr>
                                  <m:t>2</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(6−</m:t>
                                </m:r>
                                <m:r>
                                  <a:rPr lang="en-CA" b="0" i="1" smtClean="0">
                                    <a:latin typeface="Cambria Math" panose="02040503050406030204" pitchFamily="18" charset="0"/>
                                  </a:rPr>
                                  <m:t>7</m:t>
                                </m:r>
                                <m:r>
                                  <a:rPr lang="en-CA" i="1">
                                    <a:latin typeface="Cambria Math" panose="02040503050406030204" pitchFamily="18" charset="0"/>
                                  </a:rPr>
                                  <m:t>.</m:t>
                                </m:r>
                                <m:r>
                                  <a:rPr lang="en-CA" b="0" i="1" smtClean="0">
                                    <a:latin typeface="Cambria Math" panose="02040503050406030204" pitchFamily="18" charset="0"/>
                                  </a:rPr>
                                  <m:t>3</m:t>
                                </m:r>
                                <m:r>
                                  <a:rPr lang="en-CA" i="1">
                                    <a:latin typeface="Cambria Math" panose="02040503050406030204" pitchFamily="18" charset="0"/>
                                  </a:rPr>
                                  <m:t>)</m:t>
                                </m:r>
                              </m:e>
                              <m:sup>
                                <m:r>
                                  <a:rPr lang="en-CA" i="1">
                                    <a:latin typeface="Cambria Math" panose="02040503050406030204" pitchFamily="18" charset="0"/>
                                  </a:rPr>
                                  <m:t>2</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(1−</m:t>
                                </m:r>
                                <m:r>
                                  <a:rPr lang="en-CA" b="0" i="1" smtClean="0">
                                    <a:latin typeface="Cambria Math" panose="02040503050406030204" pitchFamily="18" charset="0"/>
                                  </a:rPr>
                                  <m:t>7</m:t>
                                </m:r>
                                <m:r>
                                  <a:rPr lang="en-CA" i="1">
                                    <a:latin typeface="Cambria Math" panose="02040503050406030204" pitchFamily="18" charset="0"/>
                                  </a:rPr>
                                  <m:t>.</m:t>
                                </m:r>
                                <m:r>
                                  <a:rPr lang="en-CA" b="0" i="1" smtClean="0">
                                    <a:latin typeface="Cambria Math" panose="02040503050406030204" pitchFamily="18" charset="0"/>
                                  </a:rPr>
                                  <m:t>3</m:t>
                                </m:r>
                                <m:r>
                                  <a:rPr lang="en-CA" i="1">
                                    <a:latin typeface="Cambria Math" panose="02040503050406030204" pitchFamily="18" charset="0"/>
                                  </a:rPr>
                                  <m:t>)</m:t>
                                </m:r>
                              </m:e>
                              <m:sup>
                                <m:r>
                                  <a:rPr lang="en-CA" i="1">
                                    <a:latin typeface="Cambria Math" panose="02040503050406030204" pitchFamily="18" charset="0"/>
                                  </a:rPr>
                                  <m:t>2</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(3−</m:t>
                                </m:r>
                                <m:r>
                                  <a:rPr lang="en-CA" b="0" i="1" smtClean="0">
                                    <a:latin typeface="Cambria Math" panose="02040503050406030204" pitchFamily="18" charset="0"/>
                                  </a:rPr>
                                  <m:t>7</m:t>
                                </m:r>
                                <m:r>
                                  <a:rPr lang="en-CA" i="1">
                                    <a:latin typeface="Cambria Math" panose="02040503050406030204" pitchFamily="18" charset="0"/>
                                  </a:rPr>
                                  <m:t>.</m:t>
                                </m:r>
                                <m:r>
                                  <a:rPr lang="en-CA" b="0" i="1" smtClean="0">
                                    <a:latin typeface="Cambria Math" panose="02040503050406030204" pitchFamily="18" charset="0"/>
                                  </a:rPr>
                                  <m:t>3</m:t>
                                </m:r>
                                <m:r>
                                  <a:rPr lang="en-CA" i="1">
                                    <a:latin typeface="Cambria Math" panose="02040503050406030204" pitchFamily="18" charset="0"/>
                                  </a:rPr>
                                  <m:t>)</m:t>
                                </m:r>
                              </m:e>
                              <m:sup>
                                <m:r>
                                  <a:rPr lang="en-CA" i="1">
                                    <a:latin typeface="Cambria Math" panose="02040503050406030204" pitchFamily="18" charset="0"/>
                                  </a:rPr>
                                  <m:t>2</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(7−</m:t>
                                </m:r>
                                <m:r>
                                  <a:rPr lang="en-CA" b="0" i="1" smtClean="0">
                                    <a:latin typeface="Cambria Math" panose="02040503050406030204" pitchFamily="18" charset="0"/>
                                  </a:rPr>
                                  <m:t>7</m:t>
                                </m:r>
                                <m:r>
                                  <a:rPr lang="en-CA" i="1">
                                    <a:latin typeface="Cambria Math" panose="02040503050406030204" pitchFamily="18" charset="0"/>
                                  </a:rPr>
                                  <m:t>.</m:t>
                                </m:r>
                                <m:r>
                                  <a:rPr lang="en-CA" b="0" i="1" smtClean="0">
                                    <a:latin typeface="Cambria Math" panose="02040503050406030204" pitchFamily="18" charset="0"/>
                                  </a:rPr>
                                  <m:t>3</m:t>
                                </m:r>
                                <m:r>
                                  <a:rPr lang="en-CA" i="1">
                                    <a:latin typeface="Cambria Math" panose="02040503050406030204" pitchFamily="18" charset="0"/>
                                  </a:rPr>
                                  <m:t>)</m:t>
                                </m:r>
                              </m:e>
                              <m:sup>
                                <m:r>
                                  <a:rPr lang="en-CA" i="1">
                                    <a:latin typeface="Cambria Math" panose="02040503050406030204" pitchFamily="18" charset="0"/>
                                  </a:rPr>
                                  <m:t>2</m:t>
                                </m:r>
                              </m:sup>
                            </m:sSup>
                            <m:r>
                              <a:rPr lang="en-CA" b="0" i="1" smtClean="0">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m:t>
                                </m:r>
                                <m:r>
                                  <a:rPr lang="en-CA" b="0" i="1" smtClean="0">
                                    <a:latin typeface="Cambria Math" panose="02040503050406030204" pitchFamily="18" charset="0"/>
                                  </a:rPr>
                                  <m:t>23</m:t>
                                </m:r>
                                <m:r>
                                  <a:rPr lang="en-CA" i="1">
                                    <a:latin typeface="Cambria Math" panose="02040503050406030204" pitchFamily="18" charset="0"/>
                                  </a:rPr>
                                  <m:t>−</m:t>
                                </m:r>
                                <m:r>
                                  <a:rPr lang="en-CA" b="0" i="1" smtClean="0">
                                    <a:latin typeface="Cambria Math" panose="02040503050406030204" pitchFamily="18" charset="0"/>
                                  </a:rPr>
                                  <m:t>7</m:t>
                                </m:r>
                                <m:r>
                                  <a:rPr lang="en-CA" i="1">
                                    <a:latin typeface="Cambria Math" panose="02040503050406030204" pitchFamily="18" charset="0"/>
                                  </a:rPr>
                                  <m:t>.</m:t>
                                </m:r>
                                <m:r>
                                  <a:rPr lang="en-CA" b="0" i="1" smtClean="0">
                                    <a:latin typeface="Cambria Math" panose="02040503050406030204" pitchFamily="18" charset="0"/>
                                  </a:rPr>
                                  <m:t>3</m:t>
                                </m:r>
                                <m:r>
                                  <a:rPr lang="en-CA" i="1">
                                    <a:latin typeface="Cambria Math" panose="02040503050406030204" pitchFamily="18" charset="0"/>
                                  </a:rPr>
                                  <m:t>)</m:t>
                                </m:r>
                              </m:e>
                              <m:sup>
                                <m:r>
                                  <a:rPr lang="en-CA" i="1">
                                    <a:latin typeface="Cambria Math" panose="02040503050406030204" pitchFamily="18" charset="0"/>
                                  </a:rPr>
                                  <m:t>2</m:t>
                                </m:r>
                              </m:sup>
                            </m:sSup>
                          </m:num>
                          <m:den>
                            <m:r>
                              <a:rPr lang="en-CA" b="0" i="1" smtClean="0">
                                <a:latin typeface="Cambria Math" panose="02040503050406030204" pitchFamily="18" charset="0"/>
                              </a:rPr>
                              <m:t>6</m:t>
                            </m:r>
                          </m:den>
                        </m:f>
                      </m:e>
                    </m:rad>
                    <m:r>
                      <a:rPr lang="en-CA" i="1">
                        <a:latin typeface="Cambria Math" panose="02040503050406030204" pitchFamily="18" charset="0"/>
                        <a:ea typeface="Cambria Math" panose="02040503050406030204" pitchFamily="18" charset="0"/>
                      </a:rPr>
                      <m:t>≈</m:t>
                    </m:r>
                    <m:r>
                      <a:rPr lang="en-CA" b="1" i="1" smtClean="0">
                        <a:solidFill>
                          <a:srgbClr val="0070C0"/>
                        </a:solidFill>
                        <a:latin typeface="Cambria Math" panose="02040503050406030204" pitchFamily="18" charset="0"/>
                        <a:ea typeface="Cambria Math" panose="02040503050406030204" pitchFamily="18" charset="0"/>
                      </a:rPr>
                      <m:t>𝟑</m:t>
                    </m:r>
                    <m:r>
                      <a:rPr lang="en-CA" b="1" i="1" smtClean="0">
                        <a:solidFill>
                          <a:srgbClr val="0070C0"/>
                        </a:solidFill>
                        <a:latin typeface="Cambria Math" panose="02040503050406030204" pitchFamily="18" charset="0"/>
                        <a:ea typeface="Cambria Math" panose="02040503050406030204" pitchFamily="18" charset="0"/>
                      </a:rPr>
                      <m:t>.</m:t>
                    </m:r>
                    <m:r>
                      <a:rPr lang="en-CA" b="1" i="1" smtClean="0">
                        <a:solidFill>
                          <a:srgbClr val="0070C0"/>
                        </a:solidFill>
                        <a:latin typeface="Cambria Math" panose="02040503050406030204" pitchFamily="18" charset="0"/>
                        <a:ea typeface="Cambria Math" panose="02040503050406030204" pitchFamily="18" charset="0"/>
                      </a:rPr>
                      <m:t>𝟗𝟖</m:t>
                    </m:r>
                  </m:oMath>
                </a14:m>
                <a:endParaRPr lang="en-CA" b="1" i="1" dirty="0">
                  <a:latin typeface="Cambria Math" panose="02040503050406030204" pitchFamily="18" charset="0"/>
                </a:endParaRPr>
              </a:p>
              <a:p>
                <a:pPr marL="0" indent="0" algn="just">
                  <a:lnSpc>
                    <a:spcPct val="100000"/>
                  </a:lnSpc>
                  <a:buNone/>
                </a:pPr>
                <a:endParaRPr lang="en-US" dirty="0"/>
              </a:p>
            </p:txBody>
          </p:sp>
        </mc:Choice>
        <mc:Fallback>
          <p:sp>
            <p:nvSpPr>
              <p:cNvPr id="3" name="Content Placeholder 2">
                <a:extLst>
                  <a:ext uri="{FF2B5EF4-FFF2-40B4-BE49-F238E27FC236}">
                    <a16:creationId xmlns:a16="http://schemas.microsoft.com/office/drawing/2014/main" id="{90D7DE80-852C-B243-A72E-5FF50CDC769B}"/>
                  </a:ext>
                </a:extLst>
              </p:cNvPr>
              <p:cNvSpPr>
                <a:spLocks noGrp="1" noRot="1" noChangeAspect="1" noMove="1" noResize="1" noEditPoints="1" noAdjustHandles="1" noChangeArrowheads="1" noChangeShapeType="1" noTextEdit="1"/>
              </p:cNvSpPr>
              <p:nvPr>
                <p:ph idx="1"/>
              </p:nvPr>
            </p:nvSpPr>
            <p:spPr>
              <a:xfrm>
                <a:off x="1371599" y="2286000"/>
                <a:ext cx="9935497" cy="3581400"/>
              </a:xfrm>
              <a:blipFill>
                <a:blip r:embed="rId2"/>
                <a:stretch>
                  <a:fillRect l="-639" t="-1060"/>
                </a:stretch>
              </a:blipFill>
            </p:spPr>
            <p:txBody>
              <a:bodyPr/>
              <a:lstStyle/>
              <a:p>
                <a:r>
                  <a:rPr lang="en-US">
                    <a:noFill/>
                  </a:rPr>
                  <a:t> </a:t>
                </a:r>
              </a:p>
            </p:txBody>
          </p:sp>
        </mc:Fallback>
      </mc:AlternateContent>
    </p:spTree>
    <p:extLst>
      <p:ext uri="{BB962C8B-B14F-4D97-AF65-F5344CB8AC3E}">
        <p14:creationId xmlns:p14="http://schemas.microsoft.com/office/powerpoint/2010/main" val="48286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99E2-F9FA-DD42-AAE4-C9175CD67F03}"/>
              </a:ext>
            </a:extLst>
          </p:cNvPr>
          <p:cNvSpPr>
            <a:spLocks noGrp="1"/>
          </p:cNvSpPr>
          <p:nvPr>
            <p:ph type="title"/>
          </p:nvPr>
        </p:nvSpPr>
        <p:spPr/>
        <p:txBody>
          <a:bodyPr/>
          <a:lstStyle/>
          <a:p>
            <a:r>
              <a:rPr lang="en-US" b="1" dirty="0"/>
              <a:t>QUANTILES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E29D51-1894-8945-9A50-7F0F1EB81E2E}"/>
                  </a:ext>
                </a:extLst>
              </p:cNvPr>
              <p:cNvSpPr>
                <a:spLocks noGrp="1"/>
              </p:cNvSpPr>
              <p:nvPr>
                <p:ph idx="1"/>
              </p:nvPr>
            </p:nvSpPr>
            <p:spPr>
              <a:xfrm>
                <a:off x="1371599" y="1927123"/>
                <a:ext cx="10141527" cy="4316361"/>
              </a:xfrm>
            </p:spPr>
            <p:txBody>
              <a:bodyPr>
                <a:normAutofit fontScale="92500" lnSpcReduction="20000"/>
              </a:bodyPr>
              <a:lstStyle/>
              <a:p>
                <a:pPr marL="0" indent="0" algn="just">
                  <a:lnSpc>
                    <a:spcPct val="120000"/>
                  </a:lnSpc>
                  <a:buNone/>
                </a:pPr>
                <a:r>
                  <a:rPr lang="fr-FR" sz="2200" dirty="0">
                    <a:latin typeface="Dagny OT" panose="020B0504020201020104" pitchFamily="34" charset="77"/>
                  </a:rPr>
                  <a:t>Les </a:t>
                </a:r>
                <a:r>
                  <a:rPr lang="fr-FR" sz="2200" b="1" dirty="0">
                    <a:latin typeface="Dagny OT" panose="020B0504020201020104" pitchFamily="34" charset="77"/>
                  </a:rPr>
                  <a:t>centiles</a:t>
                </a:r>
                <a:r>
                  <a:rPr lang="fr-FR" sz="2200" dirty="0">
                    <a:latin typeface="Dagny OT" panose="020B0504020201020104" pitchFamily="34" charset="77"/>
                  </a:rPr>
                  <a:t>, les </a:t>
                </a:r>
                <a:r>
                  <a:rPr lang="fr-FR" sz="2200" b="1" dirty="0">
                    <a:latin typeface="Dagny OT" panose="020B0504020201020104" pitchFamily="34" charset="77"/>
                  </a:rPr>
                  <a:t>déciles</a:t>
                </a:r>
                <a:r>
                  <a:rPr lang="fr-FR" sz="2200" dirty="0">
                    <a:latin typeface="Dagny OT" panose="020B0504020201020104" pitchFamily="34" charset="77"/>
                  </a:rPr>
                  <a:t> ou les </a:t>
                </a:r>
                <a:r>
                  <a:rPr lang="fr-FR" sz="2200" b="1" dirty="0">
                    <a:latin typeface="Dagny OT" panose="020B0504020201020104" pitchFamily="34" charset="77"/>
                  </a:rPr>
                  <a:t>quartiles</a:t>
                </a:r>
                <a:r>
                  <a:rPr lang="fr-FR" sz="2200" dirty="0">
                    <a:latin typeface="Dagny OT" panose="020B0504020201020104" pitchFamily="34" charset="77"/>
                  </a:rPr>
                  <a:t> constituent un autre moyen de fournir des informations sur la dispersion des données. </a:t>
                </a:r>
              </a:p>
              <a:p>
                <a:pPr marL="0" indent="0" algn="just">
                  <a:lnSpc>
                    <a:spcPct val="120000"/>
                  </a:lnSpc>
                  <a:buNone/>
                </a:pPr>
                <a:endParaRPr lang="en-US" sz="500" dirty="0">
                  <a:latin typeface="Dagny OT" panose="020B0504020201020104" pitchFamily="34" charset="77"/>
                </a:endParaRPr>
              </a:p>
              <a:p>
                <a:pPr marL="0" indent="0" algn="just">
                  <a:lnSpc>
                    <a:spcPct val="120000"/>
                  </a:lnSpc>
                  <a:buNone/>
                </a:pPr>
                <a:r>
                  <a:rPr lang="en-US" sz="2200" dirty="0">
                    <a:latin typeface="Dagny OT" panose="020B0504020201020104" pitchFamily="34" charset="77"/>
                  </a:rPr>
                  <a:t>Le </a:t>
                </a:r>
                <a:r>
                  <a:rPr lang="en-US" sz="2200" b="1" dirty="0">
                    <a:latin typeface="Dagny OT" panose="020B0504020201020104" pitchFamily="34" charset="77"/>
                  </a:rPr>
                  <a:t>quartile </a:t>
                </a:r>
                <a:r>
                  <a:rPr lang="en-US" sz="2200" b="1" dirty="0" err="1">
                    <a:latin typeface="Dagny OT" panose="020B0504020201020104" pitchFamily="34" charset="77"/>
                  </a:rPr>
                  <a:t>inférieur</a:t>
                </a:r>
                <a:r>
                  <a:rPr lang="en-US" sz="2200" b="1" dirty="0">
                    <a:latin typeface="Dagny OT" panose="020B0504020201020104" pitchFamily="34" charset="77"/>
                  </a:rPr>
                  <a:t> </a:t>
                </a:r>
                <a14:m>
                  <m:oMath xmlns:m="http://schemas.openxmlformats.org/officeDocument/2006/math">
                    <m:sSub>
                      <m:sSubPr>
                        <m:ctrlPr>
                          <a:rPr lang="en-US" sz="2200" i="1" dirty="0" smtClean="0">
                            <a:latin typeface="Cambria Math" panose="02040503050406030204" pitchFamily="18" charset="0"/>
                          </a:rPr>
                        </m:ctrlPr>
                      </m:sSubPr>
                      <m:e>
                        <m:r>
                          <a:rPr lang="en-CA" sz="2200" b="0" i="1" dirty="0" smtClean="0">
                            <a:latin typeface="Cambria Math" panose="02040503050406030204" pitchFamily="18" charset="0"/>
                          </a:rPr>
                          <m:t>𝑄</m:t>
                        </m:r>
                      </m:e>
                      <m:sub>
                        <m:r>
                          <a:rPr lang="en-CA" sz="2200" b="0" i="1" dirty="0" smtClean="0">
                            <a:latin typeface="Cambria Math" panose="02040503050406030204" pitchFamily="18" charset="0"/>
                          </a:rPr>
                          <m:t>1</m:t>
                        </m:r>
                      </m:sub>
                    </m:sSub>
                  </m:oMath>
                </a14:m>
                <a:r>
                  <a:rPr lang="en-US" sz="2200" dirty="0">
                    <a:latin typeface="Dagny OT" panose="020B0504020201020104" pitchFamily="34" charset="77"/>
                  </a:rPr>
                  <a:t> </a:t>
                </a:r>
                <a:r>
                  <a:rPr lang="fr-FR" sz="2200" dirty="0">
                    <a:latin typeface="Dagny OT" panose="020B0504020201020104" pitchFamily="34" charset="77"/>
                  </a:rPr>
                  <a:t>d'une colonne comportant 𝑛 entrées est une valeur numérique qui divise les données ordonnées en 2 sous-ensembles inégaux : 25% des observations sont </a:t>
                </a:r>
                <a:r>
                  <a:rPr lang="fr-FR" sz="2200" b="1" dirty="0">
                    <a:latin typeface="Dagny OT" panose="020B0504020201020104" pitchFamily="34" charset="77"/>
                  </a:rPr>
                  <a:t>en-dessous</a:t>
                </a:r>
                <a:r>
                  <a:rPr lang="fr-FR" sz="2200" dirty="0">
                    <a:latin typeface="Dagny OT" panose="020B0504020201020104" pitchFamily="34" charset="77"/>
                  </a:rPr>
                  <a:t> (ou au niveau) à</a:t>
                </a:r>
                <a14:m>
                  <m:oMath xmlns:m="http://schemas.openxmlformats.org/officeDocument/2006/math">
                    <m:r>
                      <a:rPr lang="en-CA" sz="2200" b="0" i="0" dirty="0" smtClean="0">
                        <a:latin typeface="Cambria Math" panose="02040503050406030204" pitchFamily="18" charset="0"/>
                      </a:rPr>
                      <m:t>  </m:t>
                    </m:r>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i="1" dirty="0">
                            <a:latin typeface="Cambria Math" panose="02040503050406030204" pitchFamily="18" charset="0"/>
                          </a:rPr>
                          <m:t>1</m:t>
                        </m:r>
                      </m:sub>
                    </m:sSub>
                  </m:oMath>
                </a14:m>
                <a:r>
                  <a:rPr lang="en-US" sz="2200" dirty="0">
                    <a:latin typeface="Dagny OT" panose="020B0504020201020104" pitchFamily="34" charset="77"/>
                  </a:rPr>
                  <a:t> </a:t>
                </a:r>
                <a:r>
                  <a:rPr lang="fr-FR" sz="2200" dirty="0">
                    <a:latin typeface="Dagny OT" panose="020B0504020201020104" pitchFamily="34" charset="77"/>
                  </a:rPr>
                  <a:t>et 75% des observations sont </a:t>
                </a:r>
                <a:r>
                  <a:rPr lang="fr-FR" sz="2200" b="1" dirty="0">
                    <a:latin typeface="Dagny OT" panose="020B0504020201020104" pitchFamily="34" charset="77"/>
                  </a:rPr>
                  <a:t>en-dessus </a:t>
                </a:r>
                <a:r>
                  <a:rPr lang="fr-FR" sz="2200" dirty="0">
                    <a:latin typeface="Dagny OT" panose="020B0504020201020104" pitchFamily="34" charset="77"/>
                  </a:rPr>
                  <a:t>(ou au niveau) à</a:t>
                </a:r>
                <a14:m>
                  <m:oMath xmlns:m="http://schemas.openxmlformats.org/officeDocument/2006/math">
                    <m:sSub>
                      <m:sSubPr>
                        <m:ctrlPr>
                          <a:rPr lang="en-US" sz="2200" i="1" dirty="0">
                            <a:latin typeface="Cambria Math" panose="02040503050406030204" pitchFamily="18" charset="0"/>
                          </a:rPr>
                        </m:ctrlPr>
                      </m:sSubPr>
                      <m:e>
                        <m:r>
                          <a:rPr lang="en-CA" sz="2200" b="0" i="1" dirty="0" smtClean="0">
                            <a:latin typeface="Cambria Math" panose="02040503050406030204" pitchFamily="18" charset="0"/>
                          </a:rPr>
                          <m:t> </m:t>
                        </m:r>
                        <m:r>
                          <a:rPr lang="en-CA" sz="2200" i="1" dirty="0">
                            <a:latin typeface="Cambria Math" panose="02040503050406030204" pitchFamily="18" charset="0"/>
                          </a:rPr>
                          <m:t>𝑄</m:t>
                        </m:r>
                      </m:e>
                      <m:sub>
                        <m:r>
                          <a:rPr lang="en-CA" sz="2200" i="1" dirty="0">
                            <a:latin typeface="Cambria Math" panose="02040503050406030204" pitchFamily="18" charset="0"/>
                          </a:rPr>
                          <m:t>1</m:t>
                        </m:r>
                      </m:sub>
                    </m:sSub>
                  </m:oMath>
                </a14:m>
                <a:r>
                  <a:rPr lang="en-US" sz="2200" dirty="0">
                    <a:latin typeface="Dagny OT" panose="020B0504020201020104" pitchFamily="34" charset="77"/>
                  </a:rPr>
                  <a:t>.</a:t>
                </a:r>
              </a:p>
              <a:p>
                <a:pPr marL="0" indent="0" algn="just">
                  <a:lnSpc>
                    <a:spcPct val="120000"/>
                  </a:lnSpc>
                  <a:buNone/>
                </a:pPr>
                <a:endParaRPr lang="en-US" sz="500" dirty="0">
                  <a:latin typeface="Dagny OT" panose="020B0504020201020104" pitchFamily="34" charset="77"/>
                </a:endParaRPr>
              </a:p>
              <a:p>
                <a:pPr marL="0" indent="0" algn="just">
                  <a:lnSpc>
                    <a:spcPct val="120000"/>
                  </a:lnSpc>
                  <a:buNone/>
                </a:pPr>
                <a:r>
                  <a:rPr lang="fr-FR" sz="2200" dirty="0">
                    <a:latin typeface="Dagny OT" panose="020B0504020201020104" pitchFamily="34" charset="77"/>
                  </a:rPr>
                  <a:t>De même, le </a:t>
                </a:r>
                <a:r>
                  <a:rPr lang="fr-FR" sz="2200" b="1" dirty="0">
                    <a:latin typeface="Dagny OT" panose="020B0504020201020104" pitchFamily="34" charset="77"/>
                  </a:rPr>
                  <a:t>quartile supérieur </a:t>
                </a:r>
                <a14:m>
                  <m:oMath xmlns:m="http://schemas.openxmlformats.org/officeDocument/2006/math">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b="0" i="1" dirty="0" smtClean="0">
                            <a:latin typeface="Cambria Math" panose="02040503050406030204" pitchFamily="18" charset="0"/>
                          </a:rPr>
                          <m:t>3</m:t>
                        </m:r>
                      </m:sub>
                    </m:sSub>
                  </m:oMath>
                </a14:m>
                <a:r>
                  <a:rPr lang="en-US" sz="2200" dirty="0">
                    <a:latin typeface="Dagny OT" panose="020B0504020201020104" pitchFamily="34" charset="77"/>
                  </a:rPr>
                  <a:t> </a:t>
                </a:r>
                <a:r>
                  <a:rPr lang="fr-FR" sz="2200" dirty="0">
                    <a:latin typeface="Dagny OT" panose="020B0504020201020104" pitchFamily="34" charset="77"/>
                  </a:rPr>
                  <a:t>divise les données ordonnées en 75 % des observations </a:t>
                </a:r>
                <a:r>
                  <a:rPr lang="fr-FR" sz="2200" b="1" dirty="0">
                    <a:latin typeface="Dagny OT" panose="020B0504020201020104" pitchFamily="34" charset="77"/>
                  </a:rPr>
                  <a:t>en-dessous</a:t>
                </a:r>
                <a:r>
                  <a:rPr lang="fr-FR" sz="2200" dirty="0">
                    <a:latin typeface="Dagny OT" panose="020B0504020201020104" pitchFamily="34" charset="77"/>
                  </a:rPr>
                  <a:t> (ou au niveau) de</a:t>
                </a:r>
                <a:r>
                  <a:rPr lang="en-US" sz="2200" dirty="0">
                    <a:latin typeface="Dagny OT" panose="020B0504020201020104" pitchFamily="34" charset="77"/>
                  </a:rPr>
                  <a:t> </a:t>
                </a:r>
                <a14:m>
                  <m:oMath xmlns:m="http://schemas.openxmlformats.org/officeDocument/2006/math">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b="0" i="1" dirty="0" smtClean="0">
                            <a:latin typeface="Cambria Math" panose="02040503050406030204" pitchFamily="18" charset="0"/>
                          </a:rPr>
                          <m:t>3</m:t>
                        </m:r>
                      </m:sub>
                    </m:sSub>
                  </m:oMath>
                </a14:m>
                <a:r>
                  <a:rPr lang="en-US" sz="2200" dirty="0">
                    <a:latin typeface="Dagny OT" panose="020B0504020201020104" pitchFamily="34" charset="77"/>
                  </a:rPr>
                  <a:t> </a:t>
                </a:r>
                <a:r>
                  <a:rPr lang="fr-FR" sz="2200" dirty="0">
                    <a:latin typeface="Dagny OT" panose="020B0504020201020104" pitchFamily="34" charset="77"/>
                  </a:rPr>
                  <a:t>et 25 % des observations </a:t>
                </a:r>
                <a:r>
                  <a:rPr lang="fr-FR" sz="2200" b="1" dirty="0">
                    <a:latin typeface="Dagny OT" panose="020B0504020201020104" pitchFamily="34" charset="77"/>
                  </a:rPr>
                  <a:t>au-dessus </a:t>
                </a:r>
                <a:r>
                  <a:rPr lang="fr-FR" sz="2200" dirty="0">
                    <a:latin typeface="Dagny OT" panose="020B0504020201020104" pitchFamily="34" charset="77"/>
                  </a:rPr>
                  <a:t>(ou au niveau) de </a:t>
                </a:r>
                <a14:m>
                  <m:oMath xmlns:m="http://schemas.openxmlformats.org/officeDocument/2006/math">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b="0" i="1" dirty="0" smtClean="0">
                            <a:latin typeface="Cambria Math" panose="02040503050406030204" pitchFamily="18" charset="0"/>
                          </a:rPr>
                          <m:t>3</m:t>
                        </m:r>
                      </m:sub>
                    </m:sSub>
                  </m:oMath>
                </a14:m>
                <a:r>
                  <a:rPr lang="en-US" sz="2200" dirty="0">
                    <a:latin typeface="Dagny OT" panose="020B0504020201020104" pitchFamily="34" charset="77"/>
                  </a:rPr>
                  <a:t>.</a:t>
                </a:r>
              </a:p>
              <a:p>
                <a:pPr marL="0" indent="0" algn="just">
                  <a:lnSpc>
                    <a:spcPct val="120000"/>
                  </a:lnSpc>
                  <a:buNone/>
                </a:pPr>
                <a:endParaRPr lang="en-US" sz="500" dirty="0">
                  <a:latin typeface="Dagny OT" panose="020B0504020201020104" pitchFamily="34" charset="77"/>
                </a:endParaRPr>
              </a:p>
              <a:p>
                <a:pPr marL="0" indent="0" algn="just">
                  <a:lnSpc>
                    <a:spcPct val="120000"/>
                  </a:lnSpc>
                  <a:buNone/>
                </a:pPr>
                <a:r>
                  <a:rPr lang="fr-FR" sz="2200" dirty="0">
                    <a:latin typeface="Dagny OT" panose="020B0504020201020104" pitchFamily="34" charset="77"/>
                  </a:rPr>
                  <a:t>La médiane peut être interprétée comme le </a:t>
                </a:r>
                <a:r>
                  <a:rPr lang="fr-FR" sz="2200" b="1" dirty="0">
                    <a:latin typeface="Dagny OT" panose="020B0504020201020104" pitchFamily="34" charset="77"/>
                  </a:rPr>
                  <a:t>quartile central </a:t>
                </a:r>
                <a14:m>
                  <m:oMath xmlns:m="http://schemas.openxmlformats.org/officeDocument/2006/math">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b="0" i="1" dirty="0" smtClean="0">
                            <a:latin typeface="Cambria Math" panose="02040503050406030204" pitchFamily="18" charset="0"/>
                          </a:rPr>
                          <m:t>2</m:t>
                        </m:r>
                      </m:sub>
                    </m:sSub>
                  </m:oMath>
                </a14:m>
                <a:r>
                  <a:rPr lang="en-US" sz="2200" dirty="0">
                    <a:latin typeface="Dagny OT" panose="020B0504020201020104" pitchFamily="34" charset="77"/>
                  </a:rPr>
                  <a:t> </a:t>
                </a:r>
                <a:r>
                  <a:rPr lang="fr-FR" sz="2200" dirty="0">
                    <a:latin typeface="Dagny OT" panose="020B0504020201020104" pitchFamily="34" charset="77"/>
                  </a:rPr>
                  <a:t>des données, le minimum comme</a:t>
                </a:r>
                <a14:m>
                  <m:oMath xmlns:m="http://schemas.openxmlformats.org/officeDocument/2006/math">
                    <m:r>
                      <a:rPr lang="en-CA" sz="2200" b="0" i="0" dirty="0" smtClean="0">
                        <a:latin typeface="Cambria Math" panose="02040503050406030204" pitchFamily="18" charset="0"/>
                      </a:rPr>
                      <m:t> </m:t>
                    </m:r>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b="0" i="1" dirty="0" smtClean="0">
                            <a:latin typeface="Cambria Math" panose="02040503050406030204" pitchFamily="18" charset="0"/>
                          </a:rPr>
                          <m:t>0</m:t>
                        </m:r>
                      </m:sub>
                    </m:sSub>
                  </m:oMath>
                </a14:m>
                <a:r>
                  <a:rPr lang="en-US" sz="2200" dirty="0">
                    <a:latin typeface="Dagny OT" panose="020B0504020201020104" pitchFamily="34" charset="77"/>
                  </a:rPr>
                  <a:t>, et le maximum </a:t>
                </a:r>
                <a:r>
                  <a:rPr lang="en-US" sz="2200" dirty="0" err="1">
                    <a:latin typeface="Dagny OT" panose="020B0504020201020104" pitchFamily="34" charset="77"/>
                  </a:rPr>
                  <a:t>comme</a:t>
                </a:r>
                <a14:m>
                  <m:oMath xmlns:m="http://schemas.openxmlformats.org/officeDocument/2006/math">
                    <m:r>
                      <a:rPr lang="en-CA" sz="2200" b="0" i="0" dirty="0" smtClean="0">
                        <a:latin typeface="Cambria Math" panose="02040503050406030204" pitchFamily="18" charset="0"/>
                      </a:rPr>
                      <m:t> </m:t>
                    </m:r>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b="0" i="1" dirty="0" smtClean="0">
                            <a:latin typeface="Cambria Math" panose="02040503050406030204" pitchFamily="18" charset="0"/>
                          </a:rPr>
                          <m:t>4</m:t>
                        </m:r>
                      </m:sub>
                    </m:sSub>
                  </m:oMath>
                </a14:m>
                <a:r>
                  <a:rPr lang="en-US" sz="2200" dirty="0">
                    <a:latin typeface="Dagny OT" panose="020B0504020201020104" pitchFamily="34" charset="77"/>
                  </a:rPr>
                  <a:t>; (</a:t>
                </a:r>
                <a14:m>
                  <m:oMath xmlns:m="http://schemas.openxmlformats.org/officeDocument/2006/math">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b="0" i="1" dirty="0" smtClean="0">
                            <a:latin typeface="Cambria Math" panose="02040503050406030204" pitchFamily="18" charset="0"/>
                          </a:rPr>
                          <m:t>0</m:t>
                        </m:r>
                      </m:sub>
                    </m:sSub>
                    <m:r>
                      <a:rPr lang="en-CA" sz="2200" b="0" i="1" dirty="0" smtClean="0">
                        <a:latin typeface="Cambria Math" panose="02040503050406030204" pitchFamily="18" charset="0"/>
                      </a:rPr>
                      <m:t>,</m:t>
                    </m:r>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i="1" dirty="0">
                            <a:latin typeface="Cambria Math" panose="02040503050406030204" pitchFamily="18" charset="0"/>
                          </a:rPr>
                          <m:t>1</m:t>
                        </m:r>
                      </m:sub>
                    </m:sSub>
                  </m:oMath>
                </a14:m>
                <a:r>
                  <a:rPr lang="en-US" sz="2200" dirty="0">
                    <a:latin typeface="Dagny OT" panose="020B0504020201020104" pitchFamily="34" charset="77"/>
                  </a:rPr>
                  <a:t>,</a:t>
                </a:r>
                <a14:m>
                  <m:oMath xmlns:m="http://schemas.openxmlformats.org/officeDocument/2006/math">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b="0" i="1" dirty="0" smtClean="0">
                            <a:latin typeface="Cambria Math" panose="02040503050406030204" pitchFamily="18" charset="0"/>
                          </a:rPr>
                          <m:t>2</m:t>
                        </m:r>
                      </m:sub>
                    </m:sSub>
                  </m:oMath>
                </a14:m>
                <a:r>
                  <a:rPr lang="en-US" sz="2200" dirty="0">
                    <a:latin typeface="Dagny OT" panose="020B0504020201020104" pitchFamily="34" charset="77"/>
                  </a:rPr>
                  <a:t>,</a:t>
                </a:r>
                <a14:m>
                  <m:oMath xmlns:m="http://schemas.openxmlformats.org/officeDocument/2006/math">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b="0" i="1" dirty="0" smtClean="0">
                            <a:latin typeface="Cambria Math" panose="02040503050406030204" pitchFamily="18" charset="0"/>
                          </a:rPr>
                          <m:t>3</m:t>
                        </m:r>
                      </m:sub>
                    </m:sSub>
                  </m:oMath>
                </a14:m>
                <a:r>
                  <a:rPr lang="en-US" sz="2200" dirty="0">
                    <a:latin typeface="Dagny OT" panose="020B0504020201020104" pitchFamily="34" charset="77"/>
                  </a:rPr>
                  <a:t>,</a:t>
                </a:r>
                <a14:m>
                  <m:oMath xmlns:m="http://schemas.openxmlformats.org/officeDocument/2006/math">
                    <m:sSub>
                      <m:sSubPr>
                        <m:ctrlPr>
                          <a:rPr lang="en-US" sz="2200" i="1" dirty="0">
                            <a:latin typeface="Cambria Math" panose="02040503050406030204" pitchFamily="18" charset="0"/>
                          </a:rPr>
                        </m:ctrlPr>
                      </m:sSubPr>
                      <m:e>
                        <m:r>
                          <a:rPr lang="en-CA" sz="2200" i="1" dirty="0">
                            <a:latin typeface="Cambria Math" panose="02040503050406030204" pitchFamily="18" charset="0"/>
                          </a:rPr>
                          <m:t>𝑄</m:t>
                        </m:r>
                      </m:e>
                      <m:sub>
                        <m:r>
                          <a:rPr lang="en-CA" sz="2200" b="0" i="1" dirty="0" smtClean="0">
                            <a:latin typeface="Cambria Math" panose="02040503050406030204" pitchFamily="18" charset="0"/>
                          </a:rPr>
                          <m:t>4</m:t>
                        </m:r>
                      </m:sub>
                    </m:sSub>
                  </m:oMath>
                </a14:m>
                <a:r>
                  <a:rPr lang="en-US" sz="2200" dirty="0">
                    <a:latin typeface="Dagny OT" panose="020B0504020201020104" pitchFamily="34" charset="77"/>
                  </a:rPr>
                  <a:t>) </a:t>
                </a:r>
                <a:r>
                  <a:rPr lang="fr-FR" sz="2200" dirty="0">
                    <a:latin typeface="Dagny OT" panose="020B0504020201020104" pitchFamily="34" charset="77"/>
                  </a:rPr>
                  <a:t>représentent le </a:t>
                </a:r>
                <a:r>
                  <a:rPr lang="fr-FR" sz="2200" b="1" dirty="0">
                    <a:latin typeface="Dagny OT" panose="020B0504020201020104" pitchFamily="34" charset="77"/>
                  </a:rPr>
                  <a:t>résumé en 5 points </a:t>
                </a:r>
                <a:r>
                  <a:rPr lang="fr-FR" sz="2200" dirty="0">
                    <a:latin typeface="Dagny OT" panose="020B0504020201020104" pitchFamily="34" charset="77"/>
                  </a:rPr>
                  <a:t>des données. </a:t>
                </a:r>
                <a:endParaRPr lang="en-US" sz="2200"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96E29D51-1894-8945-9A50-7F0F1EB81E2E}"/>
                  </a:ext>
                </a:extLst>
              </p:cNvPr>
              <p:cNvSpPr>
                <a:spLocks noGrp="1" noRot="1" noChangeAspect="1" noMove="1" noResize="1" noEditPoints="1" noAdjustHandles="1" noChangeArrowheads="1" noChangeShapeType="1" noTextEdit="1"/>
              </p:cNvSpPr>
              <p:nvPr>
                <p:ph idx="1"/>
              </p:nvPr>
            </p:nvSpPr>
            <p:spPr>
              <a:xfrm>
                <a:off x="1371599" y="1927123"/>
                <a:ext cx="10141527" cy="4316361"/>
              </a:xfrm>
              <a:blipFill>
                <a:blip r:embed="rId2"/>
                <a:stretch>
                  <a:fillRect l="-626" t="-587" r="-626" b="-1760"/>
                </a:stretch>
              </a:blipFill>
            </p:spPr>
            <p:txBody>
              <a:bodyPr/>
              <a:lstStyle/>
              <a:p>
                <a:r>
                  <a:rPr lang="en-US">
                    <a:noFill/>
                  </a:rPr>
                  <a:t> </a:t>
                </a:r>
              </a:p>
            </p:txBody>
          </p:sp>
        </mc:Fallback>
      </mc:AlternateContent>
    </p:spTree>
    <p:extLst>
      <p:ext uri="{BB962C8B-B14F-4D97-AF65-F5344CB8AC3E}">
        <p14:creationId xmlns:p14="http://schemas.microsoft.com/office/powerpoint/2010/main" val="275016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C7D4-9013-1E47-844F-FD71EE5F57D4}"/>
              </a:ext>
            </a:extLst>
          </p:cNvPr>
          <p:cNvSpPr>
            <a:spLocks noGrp="1"/>
          </p:cNvSpPr>
          <p:nvPr>
            <p:ph type="title"/>
          </p:nvPr>
        </p:nvSpPr>
        <p:spPr/>
        <p:txBody>
          <a:bodyPr/>
          <a:lstStyle/>
          <a:p>
            <a:r>
              <a:rPr lang="en-US" b="1" dirty="0"/>
              <a:t>AUTRES MESURES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61C1A4-B312-5540-B626-3B6B32F4AC9F}"/>
                  </a:ext>
                </a:extLst>
              </p:cNvPr>
              <p:cNvSpPr>
                <a:spLocks noGrp="1"/>
              </p:cNvSpPr>
              <p:nvPr>
                <p:ph idx="1"/>
              </p:nvPr>
            </p:nvSpPr>
            <p:spPr>
              <a:xfrm>
                <a:off x="1371599" y="2286000"/>
                <a:ext cx="9728791" cy="3581400"/>
              </a:xfrm>
            </p:spPr>
            <p:txBody>
              <a:bodyPr>
                <a:normAutofit fontScale="92500" lnSpcReduction="10000"/>
              </a:bodyPr>
              <a:lstStyle/>
              <a:p>
                <a:pPr marL="0" indent="0" algn="just">
                  <a:lnSpc>
                    <a:spcPct val="100000"/>
                  </a:lnSpc>
                  <a:buNone/>
                </a:pPr>
                <a:r>
                  <a:rPr lang="en-US" sz="2200" b="1" dirty="0">
                    <a:latin typeface="Dagny OT" panose="020B0504020201020104" pitchFamily="34" charset="77"/>
                  </a:rPr>
                  <a:t>Centralité : </a:t>
                </a:r>
              </a:p>
              <a:p>
                <a:pPr lvl="1" algn="just">
                  <a:lnSpc>
                    <a:spcPct val="100000"/>
                  </a:lnSpc>
                  <a:buFont typeface="Wingdings" pitchFamily="2" charset="2"/>
                  <a:buChar char="§"/>
                </a:pPr>
                <a:r>
                  <a:rPr lang="fr-FR" sz="2200" i="0" dirty="0">
                    <a:latin typeface="Dagny OT" panose="020B0504020201020104" pitchFamily="34" charset="77"/>
                  </a:rPr>
                  <a:t>le </a:t>
                </a:r>
                <a:r>
                  <a:rPr lang="fr-FR" sz="2200" b="1" i="0" dirty="0">
                    <a:latin typeface="Dagny OT" panose="020B0504020201020104" pitchFamily="34" charset="77"/>
                  </a:rPr>
                  <a:t>milieu</a:t>
                </a:r>
                <a:r>
                  <a:rPr lang="fr-FR" sz="2200" i="0" dirty="0">
                    <a:latin typeface="Dagny OT" panose="020B0504020201020104" pitchFamily="34" charset="77"/>
                  </a:rPr>
                  <a:t> d'une variable est </a:t>
                </a:r>
                <a14:m>
                  <m:oMath xmlns:m="http://schemas.openxmlformats.org/officeDocument/2006/math">
                    <m:r>
                      <a:rPr lang="en-CA" sz="2200" b="0" i="0" dirty="0" smtClean="0">
                        <a:latin typeface="Cambria Math" panose="02040503050406030204" pitchFamily="18" charset="0"/>
                      </a:rPr>
                      <m:t> </m:t>
                    </m:r>
                    <m:f>
                      <m:fPr>
                        <m:ctrlPr>
                          <a:rPr lang="en-US" sz="2200" i="1" dirty="0" smtClean="0">
                            <a:latin typeface="Cambria Math" panose="02040503050406030204" pitchFamily="18" charset="0"/>
                          </a:rPr>
                        </m:ctrlPr>
                      </m:fPr>
                      <m:num>
                        <m:r>
                          <m:rPr>
                            <m:sty m:val="p"/>
                          </m:rPr>
                          <a:rPr lang="en-CA" sz="2200" b="0" i="0" dirty="0" smtClean="0">
                            <a:latin typeface="Cambria Math" panose="02040503050406030204" pitchFamily="18" charset="0"/>
                          </a:rPr>
                          <m:t>min</m:t>
                        </m:r>
                        <m:r>
                          <a:rPr lang="en-CA" sz="2200" b="0" i="1" dirty="0" smtClean="0">
                            <a:latin typeface="Cambria Math" panose="02040503050406030204" pitchFamily="18" charset="0"/>
                          </a:rPr>
                          <m:t>+</m:t>
                        </m:r>
                        <m:r>
                          <m:rPr>
                            <m:sty m:val="p"/>
                          </m:rPr>
                          <a:rPr lang="en-CA" sz="2200" b="0" i="0" dirty="0" smtClean="0">
                            <a:latin typeface="Cambria Math" panose="02040503050406030204" pitchFamily="18" charset="0"/>
                          </a:rPr>
                          <m:t>max</m:t>
                        </m:r>
                      </m:num>
                      <m:den>
                        <m:r>
                          <a:rPr lang="en-CA" sz="2200" b="0" i="1" dirty="0" smtClean="0">
                            <a:latin typeface="Cambria Math" panose="02040503050406030204" pitchFamily="18" charset="0"/>
                          </a:rPr>
                          <m:t>2</m:t>
                        </m:r>
                      </m:den>
                    </m:f>
                    <m:r>
                      <a:rPr lang="en-CA" sz="2200" dirty="0">
                        <a:latin typeface="Cambria Math" panose="02040503050406030204" pitchFamily="18" charset="0"/>
                      </a:rPr>
                      <m:t>=</m:t>
                    </m:r>
                    <m:f>
                      <m:fPr>
                        <m:ctrlPr>
                          <a:rPr lang="en-US" sz="2200" i="1" dirty="0">
                            <a:latin typeface="Cambria Math" panose="02040503050406030204" pitchFamily="18" charset="0"/>
                          </a:rPr>
                        </m:ctrlPr>
                      </m:fPr>
                      <m:num>
                        <m:sSub>
                          <m:sSubPr>
                            <m:ctrlPr>
                              <a:rPr lang="en-US" sz="2200" i="1" dirty="0">
                                <a:latin typeface="Cambria Math" panose="02040503050406030204" pitchFamily="18" charset="0"/>
                              </a:rPr>
                            </m:ctrlPr>
                          </m:sSubPr>
                          <m:e>
                            <m:r>
                              <a:rPr lang="en-CA" sz="2200" dirty="0">
                                <a:latin typeface="Cambria Math" panose="02040503050406030204" pitchFamily="18" charset="0"/>
                              </a:rPr>
                              <m:t>𝑄</m:t>
                            </m:r>
                          </m:e>
                          <m:sub>
                            <m:r>
                              <a:rPr lang="en-CA" sz="2200" dirty="0">
                                <a:latin typeface="Cambria Math" panose="02040503050406030204" pitchFamily="18" charset="0"/>
                              </a:rPr>
                              <m:t>0</m:t>
                            </m:r>
                          </m:sub>
                        </m:sSub>
                        <m:r>
                          <a:rPr lang="en-CA" sz="2200" dirty="0">
                            <a:latin typeface="Cambria Math" panose="02040503050406030204" pitchFamily="18" charset="0"/>
                          </a:rPr>
                          <m:t>+</m:t>
                        </m:r>
                        <m:sSub>
                          <m:sSubPr>
                            <m:ctrlPr>
                              <a:rPr lang="en-US" sz="2200" i="1" dirty="0">
                                <a:latin typeface="Cambria Math" panose="02040503050406030204" pitchFamily="18" charset="0"/>
                              </a:rPr>
                            </m:ctrlPr>
                          </m:sSubPr>
                          <m:e>
                            <m:r>
                              <a:rPr lang="en-CA" sz="2200" dirty="0">
                                <a:latin typeface="Cambria Math" panose="02040503050406030204" pitchFamily="18" charset="0"/>
                              </a:rPr>
                              <m:t>𝑄</m:t>
                            </m:r>
                          </m:e>
                          <m:sub>
                            <m:r>
                              <a:rPr lang="en-CA" sz="2200" dirty="0">
                                <a:latin typeface="Cambria Math" panose="02040503050406030204" pitchFamily="18" charset="0"/>
                              </a:rPr>
                              <m:t>4</m:t>
                            </m:r>
                          </m:sub>
                        </m:sSub>
                      </m:num>
                      <m:den>
                        <m:r>
                          <a:rPr lang="en-CA" sz="2200" dirty="0">
                            <a:latin typeface="Cambria Math" panose="02040503050406030204" pitchFamily="18" charset="0"/>
                          </a:rPr>
                          <m:t>2</m:t>
                        </m:r>
                      </m:den>
                    </m:f>
                  </m:oMath>
                </a14:m>
                <a:r>
                  <a:rPr lang="en-US" sz="2200" i="0" dirty="0">
                    <a:latin typeface="Dagny OT" panose="020B0504020201020104" pitchFamily="34" charset="77"/>
                  </a:rPr>
                  <a:t>.</a:t>
                </a:r>
              </a:p>
              <a:p>
                <a:pPr lvl="1" algn="just">
                  <a:lnSpc>
                    <a:spcPct val="100000"/>
                  </a:lnSpc>
                  <a:buFont typeface="Wingdings" pitchFamily="2" charset="2"/>
                  <a:buChar char="§"/>
                </a:pPr>
                <a:r>
                  <a:rPr lang="fr-FR" sz="2200" i="0" dirty="0">
                    <a:latin typeface="Dagny OT" panose="020B0504020201020104" pitchFamily="34" charset="77"/>
                  </a:rPr>
                  <a:t>la </a:t>
                </a:r>
                <a:r>
                  <a:rPr lang="fr-FR" sz="2200" b="1" i="0" dirty="0">
                    <a:latin typeface="Dagny OT" panose="020B0504020201020104" pitchFamily="34" charset="77"/>
                  </a:rPr>
                  <a:t>tri-moyenne</a:t>
                </a:r>
                <a:r>
                  <a:rPr lang="fr-FR" sz="2200" i="0" dirty="0">
                    <a:latin typeface="Dagny OT" panose="020B0504020201020104" pitchFamily="34" charset="77"/>
                  </a:rPr>
                  <a:t> d'une variable est </a:t>
                </a:r>
                <a14:m>
                  <m:oMath xmlns:m="http://schemas.openxmlformats.org/officeDocument/2006/math">
                    <m:r>
                      <a:rPr lang="en-CA" sz="2200" b="0" i="0" dirty="0" smtClean="0">
                        <a:latin typeface="Cambria Math" panose="02040503050406030204" pitchFamily="18" charset="0"/>
                      </a:rPr>
                      <m:t> </m:t>
                    </m:r>
                    <m:f>
                      <m:fPr>
                        <m:ctrlPr>
                          <a:rPr lang="en-US" sz="2200" i="1" dirty="0">
                            <a:latin typeface="Cambria Math" panose="02040503050406030204" pitchFamily="18" charset="0"/>
                          </a:rPr>
                        </m:ctrlPr>
                      </m:fPr>
                      <m:num>
                        <m:sSub>
                          <m:sSubPr>
                            <m:ctrlPr>
                              <a:rPr lang="en-US" sz="2200" i="1" dirty="0">
                                <a:latin typeface="Cambria Math" panose="02040503050406030204" pitchFamily="18" charset="0"/>
                              </a:rPr>
                            </m:ctrlPr>
                          </m:sSubPr>
                          <m:e>
                            <m:r>
                              <a:rPr lang="en-CA" sz="2200" dirty="0">
                                <a:latin typeface="Cambria Math" panose="02040503050406030204" pitchFamily="18" charset="0"/>
                              </a:rPr>
                              <m:t>𝑄</m:t>
                            </m:r>
                          </m:e>
                          <m:sub>
                            <m:r>
                              <a:rPr lang="en-CA" sz="2200" b="0" i="1" dirty="0" smtClean="0">
                                <a:latin typeface="Cambria Math" panose="02040503050406030204" pitchFamily="18" charset="0"/>
                              </a:rPr>
                              <m:t>1</m:t>
                            </m:r>
                          </m:sub>
                        </m:sSub>
                        <m:r>
                          <a:rPr lang="en-CA" sz="2200" dirty="0">
                            <a:latin typeface="Cambria Math" panose="02040503050406030204" pitchFamily="18" charset="0"/>
                          </a:rPr>
                          <m:t>+</m:t>
                        </m:r>
                        <m:r>
                          <a:rPr lang="en-CA" sz="2200" b="0" i="1" dirty="0" smtClean="0">
                            <a:latin typeface="Cambria Math" panose="02040503050406030204" pitchFamily="18" charset="0"/>
                          </a:rPr>
                          <m:t>2</m:t>
                        </m:r>
                        <m:sSub>
                          <m:sSubPr>
                            <m:ctrlPr>
                              <a:rPr lang="en-US" sz="2200" i="1" dirty="0">
                                <a:latin typeface="Cambria Math" panose="02040503050406030204" pitchFamily="18" charset="0"/>
                              </a:rPr>
                            </m:ctrlPr>
                          </m:sSubPr>
                          <m:e>
                            <m:r>
                              <a:rPr lang="en-CA" sz="2200" dirty="0">
                                <a:latin typeface="Cambria Math" panose="02040503050406030204" pitchFamily="18" charset="0"/>
                              </a:rPr>
                              <m:t>𝑄</m:t>
                            </m:r>
                          </m:e>
                          <m:sub>
                            <m:r>
                              <a:rPr lang="en-CA" sz="2200" b="0" i="1" dirty="0" smtClean="0">
                                <a:latin typeface="Cambria Math" panose="02040503050406030204" pitchFamily="18" charset="0"/>
                              </a:rPr>
                              <m:t>2</m:t>
                            </m:r>
                          </m:sub>
                        </m:sSub>
                        <m:r>
                          <a:rPr lang="en-CA" sz="2200" b="0" i="1" dirty="0" smtClean="0">
                            <a:latin typeface="Cambria Math" panose="02040503050406030204" pitchFamily="18" charset="0"/>
                          </a:rPr>
                          <m:t>+</m:t>
                        </m:r>
                        <m:sSub>
                          <m:sSubPr>
                            <m:ctrlPr>
                              <a:rPr lang="en-US" sz="2200" i="1" dirty="0">
                                <a:latin typeface="Cambria Math" panose="02040503050406030204" pitchFamily="18" charset="0"/>
                              </a:rPr>
                            </m:ctrlPr>
                          </m:sSubPr>
                          <m:e>
                            <m:r>
                              <a:rPr lang="en-CA" sz="2200" dirty="0">
                                <a:latin typeface="Cambria Math" panose="02040503050406030204" pitchFamily="18" charset="0"/>
                              </a:rPr>
                              <m:t>𝑄</m:t>
                            </m:r>
                          </m:e>
                          <m:sub>
                            <m:r>
                              <a:rPr lang="en-CA" sz="2200" b="0" i="1" dirty="0" smtClean="0">
                                <a:latin typeface="Cambria Math" panose="02040503050406030204" pitchFamily="18" charset="0"/>
                              </a:rPr>
                              <m:t>3</m:t>
                            </m:r>
                          </m:sub>
                        </m:sSub>
                      </m:num>
                      <m:den>
                        <m:r>
                          <a:rPr lang="en-CA" sz="2200" b="0" i="1" dirty="0" smtClean="0">
                            <a:latin typeface="Cambria Math" panose="02040503050406030204" pitchFamily="18" charset="0"/>
                          </a:rPr>
                          <m:t>4</m:t>
                        </m:r>
                      </m:den>
                    </m:f>
                  </m:oMath>
                </a14:m>
                <a:r>
                  <a:rPr lang="en-US" sz="2200" i="0" dirty="0">
                    <a:latin typeface="Dagny OT" panose="020B0504020201020104" pitchFamily="34" charset="77"/>
                  </a:rPr>
                  <a:t>.</a:t>
                </a:r>
              </a:p>
              <a:p>
                <a:pPr marL="0" indent="0" algn="just">
                  <a:lnSpc>
                    <a:spcPct val="100000"/>
                  </a:lnSpc>
                  <a:buNone/>
                </a:pPr>
                <a:endParaRPr lang="en-US" sz="500" dirty="0">
                  <a:latin typeface="Dagny OT" panose="020B0504020201020104" pitchFamily="34" charset="77"/>
                </a:endParaRPr>
              </a:p>
              <a:p>
                <a:pPr marL="0" indent="0" algn="just">
                  <a:lnSpc>
                    <a:spcPct val="100000"/>
                  </a:lnSpc>
                  <a:buNone/>
                </a:pPr>
                <a:r>
                  <a:rPr lang="en-US" sz="2200" b="1" dirty="0">
                    <a:latin typeface="Dagny OT" panose="020B0504020201020104" pitchFamily="34" charset="77"/>
                  </a:rPr>
                  <a:t>Dispersion:</a:t>
                </a:r>
              </a:p>
              <a:p>
                <a:pPr lvl="1" algn="just">
                  <a:lnSpc>
                    <a:spcPct val="100000"/>
                  </a:lnSpc>
                  <a:buFont typeface="Wingdings" pitchFamily="2" charset="2"/>
                  <a:buChar char="§"/>
                </a:pPr>
                <a:r>
                  <a:rPr lang="fr-FR" sz="2200" i="0" dirty="0">
                    <a:latin typeface="Dagny OT" panose="020B0504020201020104" pitchFamily="34" charset="77"/>
                  </a:rPr>
                  <a:t>la </a:t>
                </a:r>
                <a:r>
                  <a:rPr lang="fr-FR" sz="2200" b="1" i="0" dirty="0">
                    <a:latin typeface="Dagny OT" panose="020B0504020201020104" pitchFamily="34" charset="77"/>
                  </a:rPr>
                  <a:t>plage</a:t>
                </a:r>
                <a:r>
                  <a:rPr lang="fr-FR" sz="2200" i="0" dirty="0">
                    <a:latin typeface="Dagny OT" panose="020B0504020201020104" pitchFamily="34" charset="77"/>
                  </a:rPr>
                  <a:t> d'une variable est</a:t>
                </a:r>
                <a:r>
                  <a:rPr lang="en-US" sz="2200" i="0" dirty="0">
                    <a:latin typeface="Dagny OT" panose="020B0504020201020104" pitchFamily="34" charset="77"/>
                  </a:rPr>
                  <a:t> </a:t>
                </a:r>
                <a14:m>
                  <m:oMath xmlns:m="http://schemas.openxmlformats.org/officeDocument/2006/math">
                    <m:r>
                      <m:rPr>
                        <m:sty m:val="p"/>
                      </m:rPr>
                      <a:rPr lang="en-US" sz="2200" i="0" dirty="0">
                        <a:latin typeface="Cambria Math" panose="02040503050406030204" pitchFamily="18" charset="0"/>
                      </a:rPr>
                      <m:t>max</m:t>
                    </m:r>
                    <m:r>
                      <a:rPr lang="en-US" sz="2200" i="0" dirty="0">
                        <a:latin typeface="Cambria Math" panose="02040503050406030204" pitchFamily="18" charset="0"/>
                      </a:rPr>
                      <m:t>−</m:t>
                    </m:r>
                    <m:r>
                      <m:rPr>
                        <m:sty m:val="p"/>
                      </m:rPr>
                      <a:rPr lang="en-US" sz="2200" i="0" dirty="0">
                        <a:latin typeface="Cambria Math" panose="02040503050406030204" pitchFamily="18" charset="0"/>
                      </a:rPr>
                      <m:t>min</m:t>
                    </m:r>
                    <m:r>
                      <a:rPr lang="en-CA" sz="2200" dirty="0">
                        <a:latin typeface="Cambria Math" panose="02040503050406030204" pitchFamily="18" charset="0"/>
                      </a:rPr>
                      <m:t>=</m:t>
                    </m:r>
                    <m:sSub>
                      <m:sSubPr>
                        <m:ctrlPr>
                          <a:rPr lang="en-US" sz="2200" i="1" dirty="0">
                            <a:latin typeface="Cambria Math" panose="02040503050406030204" pitchFamily="18" charset="0"/>
                          </a:rPr>
                        </m:ctrlPr>
                      </m:sSubPr>
                      <m:e>
                        <m:r>
                          <a:rPr lang="en-CA" sz="2200" dirty="0">
                            <a:latin typeface="Cambria Math" panose="02040503050406030204" pitchFamily="18" charset="0"/>
                          </a:rPr>
                          <m:t>𝑄</m:t>
                        </m:r>
                      </m:e>
                      <m:sub>
                        <m:r>
                          <a:rPr lang="en-CA" sz="2200" dirty="0">
                            <a:latin typeface="Cambria Math" panose="02040503050406030204" pitchFamily="18" charset="0"/>
                          </a:rPr>
                          <m:t>4</m:t>
                        </m:r>
                      </m:sub>
                    </m:sSub>
                    <m:r>
                      <a:rPr lang="en-CA" sz="2200" dirty="0">
                        <a:latin typeface="Cambria Math" panose="02040503050406030204" pitchFamily="18" charset="0"/>
                      </a:rPr>
                      <m:t>−</m:t>
                    </m:r>
                    <m:sSub>
                      <m:sSubPr>
                        <m:ctrlPr>
                          <a:rPr lang="en-US" sz="2200" i="1" dirty="0">
                            <a:latin typeface="Cambria Math" panose="02040503050406030204" pitchFamily="18" charset="0"/>
                          </a:rPr>
                        </m:ctrlPr>
                      </m:sSubPr>
                      <m:e>
                        <m:r>
                          <a:rPr lang="en-CA" sz="2200" dirty="0">
                            <a:latin typeface="Cambria Math" panose="02040503050406030204" pitchFamily="18" charset="0"/>
                          </a:rPr>
                          <m:t>𝑄</m:t>
                        </m:r>
                      </m:e>
                      <m:sub>
                        <m:r>
                          <a:rPr lang="en-CA" sz="2200" dirty="0">
                            <a:latin typeface="Cambria Math" panose="02040503050406030204" pitchFamily="18" charset="0"/>
                          </a:rPr>
                          <m:t>0</m:t>
                        </m:r>
                      </m:sub>
                    </m:sSub>
                  </m:oMath>
                </a14:m>
                <a:r>
                  <a:rPr lang="en-US" sz="2200" i="0" dirty="0">
                    <a:latin typeface="Dagny OT" panose="020B0504020201020104" pitchFamily="34" charset="77"/>
                  </a:rPr>
                  <a:t>. </a:t>
                </a:r>
              </a:p>
              <a:p>
                <a:pPr lvl="1" algn="just">
                  <a:lnSpc>
                    <a:spcPct val="100000"/>
                  </a:lnSpc>
                  <a:buFont typeface="Wingdings" pitchFamily="2" charset="2"/>
                  <a:buChar char="§"/>
                </a:pPr>
                <a:r>
                  <a:rPr lang="fr-FR" sz="2200" i="0" dirty="0">
                    <a:latin typeface="Dagny OT" panose="020B0504020201020104" pitchFamily="34" charset="77"/>
                  </a:rPr>
                  <a:t>l’</a:t>
                </a:r>
                <a:r>
                  <a:rPr lang="fr-FR" sz="2200" b="1" i="0" dirty="0">
                    <a:latin typeface="Dagny OT" panose="020B0504020201020104" pitchFamily="34" charset="77"/>
                  </a:rPr>
                  <a:t>écart interquartile </a:t>
                </a:r>
                <a:r>
                  <a:rPr lang="fr-FR" sz="2200" i="0" dirty="0">
                    <a:latin typeface="Dagny OT" panose="020B0504020201020104" pitchFamily="34" charset="77"/>
                  </a:rPr>
                  <a:t>d'une variable est  </a:t>
                </a:r>
                <a14:m>
                  <m:oMath xmlns:m="http://schemas.openxmlformats.org/officeDocument/2006/math">
                    <m:r>
                      <m:rPr>
                        <m:nor/>
                      </m:rPr>
                      <a:rPr lang="en-CA" sz="2200" i="0" dirty="0">
                        <a:latin typeface="Cambria Math" panose="02040503050406030204" pitchFamily="18" charset="0"/>
                      </a:rPr>
                      <m:t>IQR</m:t>
                    </m:r>
                    <m:r>
                      <a:rPr lang="en-CA" sz="2200" dirty="0">
                        <a:latin typeface="Cambria Math" panose="02040503050406030204" pitchFamily="18" charset="0"/>
                      </a:rPr>
                      <m:t>=</m:t>
                    </m:r>
                    <m:sSub>
                      <m:sSubPr>
                        <m:ctrlPr>
                          <a:rPr lang="en-US" sz="2200" i="1" dirty="0">
                            <a:latin typeface="Cambria Math" panose="02040503050406030204" pitchFamily="18" charset="0"/>
                          </a:rPr>
                        </m:ctrlPr>
                      </m:sSubPr>
                      <m:e>
                        <m:r>
                          <a:rPr lang="en-CA" sz="2200" dirty="0">
                            <a:latin typeface="Cambria Math" panose="02040503050406030204" pitchFamily="18" charset="0"/>
                          </a:rPr>
                          <m:t>𝑄</m:t>
                        </m:r>
                      </m:e>
                      <m:sub>
                        <m:r>
                          <a:rPr lang="en-CA" sz="2200" dirty="0">
                            <a:latin typeface="Cambria Math" panose="02040503050406030204" pitchFamily="18" charset="0"/>
                          </a:rPr>
                          <m:t>3</m:t>
                        </m:r>
                      </m:sub>
                    </m:sSub>
                    <m:r>
                      <a:rPr lang="en-CA" sz="2200" dirty="0">
                        <a:latin typeface="Cambria Math" panose="02040503050406030204" pitchFamily="18" charset="0"/>
                      </a:rPr>
                      <m:t>−</m:t>
                    </m:r>
                    <m:sSub>
                      <m:sSubPr>
                        <m:ctrlPr>
                          <a:rPr lang="en-US" sz="2200" i="1" dirty="0">
                            <a:latin typeface="Cambria Math" panose="02040503050406030204" pitchFamily="18" charset="0"/>
                          </a:rPr>
                        </m:ctrlPr>
                      </m:sSubPr>
                      <m:e>
                        <m:r>
                          <a:rPr lang="en-CA" sz="2200" dirty="0">
                            <a:latin typeface="Cambria Math" panose="02040503050406030204" pitchFamily="18" charset="0"/>
                          </a:rPr>
                          <m:t>𝑄</m:t>
                        </m:r>
                      </m:e>
                      <m:sub>
                        <m:r>
                          <a:rPr lang="en-CA" sz="2200" dirty="0">
                            <a:latin typeface="Cambria Math" panose="02040503050406030204" pitchFamily="18" charset="0"/>
                          </a:rPr>
                          <m:t>1</m:t>
                        </m:r>
                      </m:sub>
                    </m:sSub>
                  </m:oMath>
                </a14:m>
                <a:r>
                  <a:rPr lang="en-US" sz="2200" i="0" dirty="0">
                    <a:latin typeface="Dagny OT" panose="020B0504020201020104" pitchFamily="34" charset="77"/>
                  </a:rPr>
                  <a:t>.</a:t>
                </a:r>
              </a:p>
              <a:p>
                <a:pPr marL="0" indent="0" algn="just">
                  <a:lnSpc>
                    <a:spcPct val="100000"/>
                  </a:lnSpc>
                  <a:buNone/>
                </a:pPr>
                <a:endParaRPr lang="en-US" sz="500" dirty="0">
                  <a:latin typeface="Dagny OT" panose="020B0504020201020104" pitchFamily="34" charset="77"/>
                </a:endParaRPr>
              </a:p>
              <a:p>
                <a:pPr marL="0" indent="0" algn="just">
                  <a:lnSpc>
                    <a:spcPct val="100000"/>
                  </a:lnSpc>
                  <a:buNone/>
                </a:pPr>
                <a:r>
                  <a:rPr lang="fr-FR" sz="2200" dirty="0">
                    <a:latin typeface="Dagny OT" panose="020B0504020201020104" pitchFamily="34" charset="77"/>
                  </a:rPr>
                  <a:t>En général, nous pouvons mieux comprendre une variable grâce à des mesures </a:t>
                </a:r>
                <a:r>
                  <a:rPr lang="fr-FR" sz="2200" b="1" dirty="0">
                    <a:latin typeface="Dagny OT" panose="020B0504020201020104" pitchFamily="34" charset="77"/>
                  </a:rPr>
                  <a:t>multiples</a:t>
                </a:r>
                <a:r>
                  <a:rPr lang="fr-FR" sz="2200" dirty="0">
                    <a:latin typeface="Dagny OT" panose="020B0504020201020104" pitchFamily="34" charset="77"/>
                  </a:rPr>
                  <a:t>. </a:t>
                </a:r>
                <a:endParaRPr lang="en-US" sz="2200"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3061C1A4-B312-5540-B626-3B6B32F4AC9F}"/>
                  </a:ext>
                </a:extLst>
              </p:cNvPr>
              <p:cNvSpPr>
                <a:spLocks noGrp="1" noRot="1" noChangeAspect="1" noMove="1" noResize="1" noEditPoints="1" noAdjustHandles="1" noChangeArrowheads="1" noChangeShapeType="1" noTextEdit="1"/>
              </p:cNvSpPr>
              <p:nvPr>
                <p:ph idx="1"/>
              </p:nvPr>
            </p:nvSpPr>
            <p:spPr>
              <a:xfrm>
                <a:off x="1371599" y="2286000"/>
                <a:ext cx="9728791" cy="3581400"/>
              </a:xfrm>
              <a:blipFill>
                <a:blip r:embed="rId2"/>
                <a:stretch>
                  <a:fillRect l="-652" t="-1767" r="-261"/>
                </a:stretch>
              </a:blipFill>
            </p:spPr>
            <p:txBody>
              <a:bodyPr/>
              <a:lstStyle/>
              <a:p>
                <a:r>
                  <a:rPr lang="en-US">
                    <a:noFill/>
                  </a:rPr>
                  <a:t> </a:t>
                </a:r>
              </a:p>
            </p:txBody>
          </p:sp>
        </mc:Fallback>
      </mc:AlternateContent>
    </p:spTree>
    <p:extLst>
      <p:ext uri="{BB962C8B-B14F-4D97-AF65-F5344CB8AC3E}">
        <p14:creationId xmlns:p14="http://schemas.microsoft.com/office/powerpoint/2010/main" val="113593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DC99-878C-454B-97D3-B9BD9B4A2B2D}"/>
              </a:ext>
            </a:extLst>
          </p:cNvPr>
          <p:cNvSpPr>
            <a:spLocks noGrp="1"/>
          </p:cNvSpPr>
          <p:nvPr>
            <p:ph type="title"/>
          </p:nvPr>
        </p:nvSpPr>
        <p:spPr/>
        <p:txBody>
          <a:bodyPr/>
          <a:lstStyle/>
          <a:p>
            <a:r>
              <a:rPr lang="en-US" b="1" dirty="0"/>
              <a:t>RÉSUMÉS VISUELS – BOÎTE </a:t>
            </a:r>
            <a:r>
              <a:rPr lang="en-US" b="1" dirty="0" err="1"/>
              <a:t>À</a:t>
            </a:r>
            <a:r>
              <a:rPr lang="en-US" b="1" dirty="0"/>
              <a:t> MOUSTACHES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143A78-799B-FE43-9FA0-05D9E108F35B}"/>
                  </a:ext>
                </a:extLst>
              </p:cNvPr>
              <p:cNvSpPr>
                <a:spLocks noGrp="1"/>
              </p:cNvSpPr>
              <p:nvPr>
                <p:ph idx="1"/>
              </p:nvPr>
            </p:nvSpPr>
            <p:spPr/>
            <p:txBody>
              <a:bodyPr>
                <a:normAutofit fontScale="92500" lnSpcReduction="10000"/>
              </a:bodyPr>
              <a:lstStyle/>
              <a:p>
                <a:pPr marL="0" indent="0" algn="just">
                  <a:lnSpc>
                    <a:spcPct val="110000"/>
                  </a:lnSpc>
                  <a:buNone/>
                </a:pPr>
                <a:r>
                  <a:rPr lang="fr-FR" sz="2200" dirty="0">
                    <a:latin typeface="Dagny OT" panose="020B0504020201020104" pitchFamily="34" charset="77"/>
                  </a:rPr>
                  <a:t>Le </a:t>
                </a:r>
                <a:r>
                  <a:rPr lang="fr-FR" sz="2200" b="1" dirty="0">
                    <a:latin typeface="Dagny OT" panose="020B0504020201020104" pitchFamily="34" charset="77"/>
                  </a:rPr>
                  <a:t>boîte à moustache </a:t>
                </a:r>
                <a:r>
                  <a:rPr lang="fr-FR" sz="2200" dirty="0">
                    <a:latin typeface="Dagny OT" panose="020B0504020201020104" pitchFamily="34" charset="77"/>
                  </a:rPr>
                  <a:t>(« </a:t>
                </a:r>
                <a:r>
                  <a:rPr lang="fr-FR" sz="2200" dirty="0" err="1">
                    <a:latin typeface="Dagny OT" panose="020B0504020201020104" pitchFamily="34" charset="77"/>
                  </a:rPr>
                  <a:t>boxplot</a:t>
                </a:r>
                <a:r>
                  <a:rPr lang="fr-FR" sz="2200" dirty="0">
                    <a:latin typeface="Dagny OT" panose="020B0504020201020104" pitchFamily="34" charset="77"/>
                  </a:rPr>
                  <a:t> ») est un moyen rapide de présenter un résumé graphique d'une distribution </a:t>
                </a:r>
                <a:r>
                  <a:rPr lang="fr-FR" sz="2200" dirty="0" err="1">
                    <a:latin typeface="Dagny OT" panose="020B0504020201020104" pitchFamily="34" charset="77"/>
                  </a:rPr>
                  <a:t>univariée</a:t>
                </a:r>
                <a:r>
                  <a:rPr lang="fr-FR" sz="2200" dirty="0">
                    <a:latin typeface="Dagny OT" panose="020B0504020201020104" pitchFamily="34" charset="77"/>
                  </a:rPr>
                  <a:t>. </a:t>
                </a:r>
                <a:endParaRPr lang="en-US" sz="2200" dirty="0">
                  <a:latin typeface="Dagny OT" panose="020B0504020201020104" pitchFamily="34" charset="77"/>
                </a:endParaRPr>
              </a:p>
              <a:p>
                <a:pPr marL="0" indent="0" algn="just">
                  <a:lnSpc>
                    <a:spcPct val="110000"/>
                  </a:lnSpc>
                  <a:buNone/>
                </a:pPr>
                <a:endParaRPr lang="fr-FR" sz="500" dirty="0">
                  <a:latin typeface="Dagny OT" panose="020B0504020201020104" pitchFamily="34" charset="77"/>
                </a:endParaRPr>
              </a:p>
              <a:p>
                <a:pPr marL="0" indent="0" algn="just">
                  <a:lnSpc>
                    <a:spcPct val="110000"/>
                  </a:lnSpc>
                  <a:buNone/>
                </a:pPr>
                <a:r>
                  <a:rPr lang="fr-FR" sz="2200" dirty="0">
                    <a:latin typeface="Dagny OT" panose="020B0504020201020104" pitchFamily="34" charset="77"/>
                  </a:rPr>
                  <a:t>Dessinez une boîte le long de l'axe d'observation, avec des extrémités à</a:t>
                </a:r>
                <a14:m>
                  <m:oMath xmlns:m="http://schemas.openxmlformats.org/officeDocument/2006/math">
                    <m:r>
                      <a:rPr lang="en-CA" sz="2200" b="0" i="0" smtClean="0">
                        <a:latin typeface="Cambria Math" panose="02040503050406030204" pitchFamily="18" charset="0"/>
                      </a:rPr>
                      <m:t> </m:t>
                    </m:r>
                    <m:sSub>
                      <m:sSubPr>
                        <m:ctrlPr>
                          <a:rPr lang="en-CA" sz="2200" i="1">
                            <a:latin typeface="Cambria Math" panose="02040503050406030204" pitchFamily="18" charset="0"/>
                          </a:rPr>
                        </m:ctrlPr>
                      </m:sSubPr>
                      <m:e>
                        <m:r>
                          <a:rPr lang="en-CA" sz="2200" i="1">
                            <a:latin typeface="Cambria Math" panose="02040503050406030204" pitchFamily="18" charset="0"/>
                          </a:rPr>
                          <m:t>𝑄</m:t>
                        </m:r>
                      </m:e>
                      <m:sub>
                        <m:r>
                          <a:rPr lang="en-CA" sz="2200" i="1">
                            <a:latin typeface="Cambria Math" panose="02040503050406030204" pitchFamily="18" charset="0"/>
                          </a:rPr>
                          <m:t>1</m:t>
                        </m:r>
                      </m:sub>
                    </m:sSub>
                    <m:r>
                      <a:rPr lang="en-CA" sz="2200" i="1">
                        <a:latin typeface="Cambria Math" panose="02040503050406030204" pitchFamily="18" charset="0"/>
                      </a:rPr>
                      <m:t> </m:t>
                    </m:r>
                  </m:oMath>
                </a14:m>
                <a:r>
                  <a:rPr lang="en-US" sz="2200" dirty="0">
                    <a:latin typeface="Dagny OT" panose="020B0504020201020104" pitchFamily="34" charset="77"/>
                  </a:rPr>
                  <a:t>et </a:t>
                </a:r>
                <a14:m>
                  <m:oMath xmlns:m="http://schemas.openxmlformats.org/officeDocument/2006/math">
                    <m:sSub>
                      <m:sSubPr>
                        <m:ctrlPr>
                          <a:rPr lang="en-CA" sz="2200" i="1">
                            <a:latin typeface="Cambria Math" panose="02040503050406030204" pitchFamily="18" charset="0"/>
                          </a:rPr>
                        </m:ctrlPr>
                      </m:sSubPr>
                      <m:e>
                        <m:r>
                          <a:rPr lang="en-CA" sz="2200" i="1">
                            <a:latin typeface="Cambria Math" panose="02040503050406030204" pitchFamily="18" charset="0"/>
                          </a:rPr>
                          <m:t>𝑄</m:t>
                        </m:r>
                      </m:e>
                      <m:sub>
                        <m:r>
                          <a:rPr lang="en-CA" sz="2200" b="0" i="1" smtClean="0">
                            <a:latin typeface="Cambria Math" panose="02040503050406030204" pitchFamily="18" charset="0"/>
                          </a:rPr>
                          <m:t>3</m:t>
                        </m:r>
                      </m:sub>
                    </m:sSub>
                  </m:oMath>
                </a14:m>
                <a:r>
                  <a:rPr lang="en-US" sz="2200" dirty="0">
                    <a:latin typeface="Dagny OT" panose="020B0504020201020104" pitchFamily="34" charset="77"/>
                  </a:rPr>
                  <a:t>, </a:t>
                </a:r>
                <a:r>
                  <a:rPr lang="fr-FR" sz="2200" dirty="0">
                    <a:latin typeface="Dagny OT" panose="020B0504020201020104" pitchFamily="34" charset="77"/>
                  </a:rPr>
                  <a:t>et avec une « ceinture » à la médiane. </a:t>
                </a:r>
                <a:endParaRPr lang="en-US" sz="2200" dirty="0">
                  <a:latin typeface="Dagny OT" panose="020B0504020201020104" pitchFamily="34" charset="77"/>
                </a:endParaRPr>
              </a:p>
              <a:p>
                <a:pPr marL="0" indent="0" algn="just">
                  <a:lnSpc>
                    <a:spcPct val="110000"/>
                  </a:lnSpc>
                  <a:buNone/>
                </a:pPr>
                <a:endParaRPr lang="fr-FR" sz="500" dirty="0">
                  <a:latin typeface="Dagny OT" panose="020B0504020201020104" pitchFamily="34" charset="77"/>
                </a:endParaRPr>
              </a:p>
              <a:p>
                <a:pPr marL="0" indent="0" algn="just">
                  <a:lnSpc>
                    <a:spcPct val="110000"/>
                  </a:lnSpc>
                  <a:buNone/>
                </a:pPr>
                <a:r>
                  <a:rPr lang="fr-FR" sz="2200" dirty="0">
                    <a:latin typeface="Dagny OT" panose="020B0504020201020104" pitchFamily="34" charset="77"/>
                  </a:rPr>
                  <a:t>Tracez une ligne s'étendant de </a:t>
                </a:r>
                <a14:m>
                  <m:oMath xmlns:m="http://schemas.openxmlformats.org/officeDocument/2006/math">
                    <m:sSub>
                      <m:sSubPr>
                        <m:ctrlPr>
                          <a:rPr lang="en-CA" sz="2200" i="1">
                            <a:latin typeface="Cambria Math" panose="02040503050406030204" pitchFamily="18" charset="0"/>
                          </a:rPr>
                        </m:ctrlPr>
                      </m:sSubPr>
                      <m:e>
                        <m:r>
                          <a:rPr lang="en-CA" sz="2200" i="1">
                            <a:latin typeface="Cambria Math" panose="02040503050406030204" pitchFamily="18" charset="0"/>
                          </a:rPr>
                          <m:t>𝑄</m:t>
                        </m:r>
                      </m:e>
                      <m:sub>
                        <m:r>
                          <a:rPr lang="en-CA" sz="2200" i="1">
                            <a:latin typeface="Cambria Math" panose="02040503050406030204" pitchFamily="18" charset="0"/>
                          </a:rPr>
                          <m:t>1</m:t>
                        </m:r>
                      </m:sub>
                    </m:sSub>
                  </m:oMath>
                </a14:m>
                <a:r>
                  <a:rPr lang="en-US" sz="2200" dirty="0">
                    <a:latin typeface="Dagny OT" panose="020B0504020201020104" pitchFamily="34" charset="77"/>
                  </a:rPr>
                  <a:t> </a:t>
                </a:r>
                <a:r>
                  <a:rPr lang="fr-FR" sz="2200" dirty="0">
                    <a:latin typeface="Dagny OT" panose="020B0504020201020104" pitchFamily="34" charset="77"/>
                  </a:rPr>
                  <a:t>à la plus petite observation inférieure à </a:t>
                </a:r>
                <a14:m>
                  <m:oMath xmlns:m="http://schemas.openxmlformats.org/officeDocument/2006/math">
                    <m:r>
                      <a:rPr lang="en-US" sz="2200" i="1" dirty="0" smtClean="0">
                        <a:latin typeface="Cambria Math" panose="02040503050406030204" pitchFamily="18" charset="0"/>
                      </a:rPr>
                      <m:t>1.5</m:t>
                    </m:r>
                    <m:r>
                      <a:rPr lang="en-US" sz="2200" i="1" dirty="0" smtClean="0">
                        <a:latin typeface="Cambria Math" panose="02040503050406030204" pitchFamily="18" charset="0"/>
                        <a:ea typeface="Cambria Math" panose="02040503050406030204" pitchFamily="18" charset="0"/>
                      </a:rPr>
                      <m:t>×</m:t>
                    </m:r>
                    <m:r>
                      <m:rPr>
                        <m:sty m:val="p"/>
                      </m:rPr>
                      <a:rPr lang="en-US" sz="2200" i="0" dirty="0" err="1" smtClean="0">
                        <a:latin typeface="Cambria Math" panose="02040503050406030204" pitchFamily="18" charset="0"/>
                      </a:rPr>
                      <m:t>IQR</m:t>
                    </m:r>
                  </m:oMath>
                </a14:m>
                <a:r>
                  <a:rPr lang="en-US" sz="2200" dirty="0">
                    <a:latin typeface="Dagny OT" panose="020B0504020201020104" pitchFamily="34" charset="77"/>
                  </a:rPr>
                  <a:t> à gauche de </a:t>
                </a:r>
                <a14:m>
                  <m:oMath xmlns:m="http://schemas.openxmlformats.org/officeDocument/2006/math">
                    <m:sSub>
                      <m:sSubPr>
                        <m:ctrlPr>
                          <a:rPr lang="en-CA" sz="2200" i="1">
                            <a:latin typeface="Cambria Math" panose="02040503050406030204" pitchFamily="18" charset="0"/>
                          </a:rPr>
                        </m:ctrlPr>
                      </m:sSubPr>
                      <m:e>
                        <m:r>
                          <a:rPr lang="en-CA" sz="2200" i="1">
                            <a:latin typeface="Cambria Math" panose="02040503050406030204" pitchFamily="18" charset="0"/>
                          </a:rPr>
                          <m:t>𝑄</m:t>
                        </m:r>
                      </m:e>
                      <m:sub>
                        <m:r>
                          <a:rPr lang="en-CA" sz="2200" i="1">
                            <a:latin typeface="Cambria Math" panose="02040503050406030204" pitchFamily="18" charset="0"/>
                          </a:rPr>
                          <m:t>1</m:t>
                        </m:r>
                      </m:sub>
                    </m:sSub>
                  </m:oMath>
                </a14:m>
                <a:r>
                  <a:rPr lang="en-US" sz="2200" dirty="0">
                    <a:latin typeface="Dagny OT" panose="020B0504020201020104" pitchFamily="34" charset="77"/>
                  </a:rPr>
                  <a:t>. </a:t>
                </a:r>
              </a:p>
              <a:p>
                <a:pPr marL="0" indent="0" algn="just">
                  <a:lnSpc>
                    <a:spcPct val="110000"/>
                  </a:lnSpc>
                  <a:buNone/>
                </a:pPr>
                <a:endParaRPr lang="en-US" sz="500" dirty="0">
                  <a:latin typeface="Dagny OT" panose="020B0504020201020104" pitchFamily="34" charset="77"/>
                </a:endParaRPr>
              </a:p>
              <a:p>
                <a:pPr marL="0" indent="0" algn="just">
                  <a:lnSpc>
                    <a:spcPct val="110000"/>
                  </a:lnSpc>
                  <a:buNone/>
                </a:pPr>
                <a:r>
                  <a:rPr lang="fr-FR" sz="2200" dirty="0">
                    <a:latin typeface="Dagny OT" panose="020B0504020201020104" pitchFamily="34" charset="77"/>
                  </a:rPr>
                  <a:t>Tracez une ligne s'étendant de </a:t>
                </a:r>
                <a14:m>
                  <m:oMath xmlns:m="http://schemas.openxmlformats.org/officeDocument/2006/math">
                    <m:sSub>
                      <m:sSubPr>
                        <m:ctrlPr>
                          <a:rPr lang="en-CA" sz="2200" i="1">
                            <a:latin typeface="Cambria Math" panose="02040503050406030204" pitchFamily="18" charset="0"/>
                          </a:rPr>
                        </m:ctrlPr>
                      </m:sSubPr>
                      <m:e>
                        <m:r>
                          <a:rPr lang="en-CA" sz="2200" i="1">
                            <a:latin typeface="Cambria Math" panose="02040503050406030204" pitchFamily="18" charset="0"/>
                          </a:rPr>
                          <m:t>𝑄</m:t>
                        </m:r>
                      </m:e>
                      <m:sub>
                        <m:r>
                          <a:rPr lang="en-CA" sz="2200" b="0" i="1" smtClean="0">
                            <a:latin typeface="Cambria Math" panose="02040503050406030204" pitchFamily="18" charset="0"/>
                          </a:rPr>
                          <m:t>3</m:t>
                        </m:r>
                      </m:sub>
                    </m:sSub>
                  </m:oMath>
                </a14:m>
                <a:r>
                  <a:rPr lang="en-US" sz="2200" dirty="0">
                    <a:latin typeface="Dagny OT" panose="020B0504020201020104" pitchFamily="34" charset="77"/>
                  </a:rPr>
                  <a:t> </a:t>
                </a:r>
                <a:r>
                  <a:rPr lang="fr-FR" sz="2200" dirty="0">
                    <a:latin typeface="Dagny OT" panose="020B0504020201020104" pitchFamily="34" charset="77"/>
                  </a:rPr>
                  <a:t>à la plus petite observation </a:t>
                </a:r>
                <a:r>
                  <a:rPr lang="en-US" sz="2200" dirty="0">
                    <a:latin typeface="Dagny OT" panose="020B0504020201020104" pitchFamily="34" charset="77"/>
                  </a:rPr>
                  <a:t>située à plus de </a:t>
                </a:r>
                <a14:m>
                  <m:oMath xmlns:m="http://schemas.openxmlformats.org/officeDocument/2006/math">
                    <m:r>
                      <a:rPr lang="en-US" sz="2200" i="1" dirty="0">
                        <a:latin typeface="Cambria Math" panose="02040503050406030204" pitchFamily="18" charset="0"/>
                      </a:rPr>
                      <m:t>1.5</m:t>
                    </m:r>
                    <m:r>
                      <a:rPr lang="en-US" sz="2200" i="1" dirty="0">
                        <a:latin typeface="Cambria Math" panose="02040503050406030204" pitchFamily="18" charset="0"/>
                        <a:ea typeface="Cambria Math" panose="02040503050406030204" pitchFamily="18" charset="0"/>
                      </a:rPr>
                      <m:t>×</m:t>
                    </m:r>
                    <m:r>
                      <m:rPr>
                        <m:sty m:val="p"/>
                      </m:rPr>
                      <a:rPr lang="en-US" sz="2200" dirty="0" err="1">
                        <a:latin typeface="Cambria Math" panose="02040503050406030204" pitchFamily="18" charset="0"/>
                      </a:rPr>
                      <m:t>IQR</m:t>
                    </m:r>
                  </m:oMath>
                </a14:m>
                <a:r>
                  <a:rPr lang="en-US" sz="2200" dirty="0">
                    <a:latin typeface="Dagny OT" panose="020B0504020201020104" pitchFamily="34" charset="77"/>
                  </a:rPr>
                  <a:t> à droite de </a:t>
                </a:r>
                <a14:m>
                  <m:oMath xmlns:m="http://schemas.openxmlformats.org/officeDocument/2006/math">
                    <m:sSub>
                      <m:sSubPr>
                        <m:ctrlPr>
                          <a:rPr lang="en-CA" sz="2200" i="1">
                            <a:latin typeface="Cambria Math" panose="02040503050406030204" pitchFamily="18" charset="0"/>
                          </a:rPr>
                        </m:ctrlPr>
                      </m:sSubPr>
                      <m:e>
                        <m:r>
                          <a:rPr lang="en-CA" sz="2200" i="1">
                            <a:latin typeface="Cambria Math" panose="02040503050406030204" pitchFamily="18" charset="0"/>
                          </a:rPr>
                          <m:t>𝑄</m:t>
                        </m:r>
                      </m:e>
                      <m:sub>
                        <m:r>
                          <a:rPr lang="en-CA" sz="2200" b="0" i="1" smtClean="0">
                            <a:latin typeface="Cambria Math" panose="02040503050406030204" pitchFamily="18" charset="0"/>
                          </a:rPr>
                          <m:t>3</m:t>
                        </m:r>
                      </m:sub>
                    </m:sSub>
                  </m:oMath>
                </a14:m>
                <a:r>
                  <a:rPr lang="en-US" sz="2200" dirty="0">
                    <a:latin typeface="Dagny OT" panose="020B0504020201020104" pitchFamily="34" charset="77"/>
                  </a:rPr>
                  <a:t>. </a:t>
                </a:r>
              </a:p>
              <a:p>
                <a:pPr marL="0" indent="0" algn="just">
                  <a:lnSpc>
                    <a:spcPct val="110000"/>
                  </a:lnSpc>
                  <a:buNone/>
                </a:pPr>
                <a:endParaRPr lang="en-US" sz="500" dirty="0">
                  <a:latin typeface="Dagny OT" panose="020B0504020201020104" pitchFamily="34" charset="77"/>
                </a:endParaRPr>
              </a:p>
              <a:p>
                <a:pPr marL="0" indent="0" algn="just">
                  <a:lnSpc>
                    <a:spcPct val="110000"/>
                  </a:lnSpc>
                  <a:buNone/>
                </a:pPr>
                <a:r>
                  <a:rPr lang="fr-FR" sz="2200" dirty="0">
                    <a:latin typeface="Dagny OT" panose="020B0504020201020104" pitchFamily="34" charset="77"/>
                  </a:rPr>
                  <a:t>Toute valeur aberrante présumée est tracée séparément. </a:t>
                </a:r>
                <a:endParaRPr lang="en-US" sz="2200"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8A143A78-799B-FE43-9FA0-05D9E108F35B}"/>
                  </a:ext>
                </a:extLst>
              </p:cNvPr>
              <p:cNvSpPr>
                <a:spLocks noGrp="1" noRot="1" noChangeAspect="1" noMove="1" noResize="1" noEditPoints="1" noAdjustHandles="1" noChangeArrowheads="1" noChangeShapeType="1" noTextEdit="1"/>
              </p:cNvSpPr>
              <p:nvPr>
                <p:ph idx="1"/>
              </p:nvPr>
            </p:nvSpPr>
            <p:spPr>
              <a:blipFill>
                <a:blip r:embed="rId2"/>
                <a:stretch>
                  <a:fillRect l="-661" t="-1060" r="-528" b="-24382"/>
                </a:stretch>
              </a:blipFill>
            </p:spPr>
            <p:txBody>
              <a:bodyPr/>
              <a:lstStyle/>
              <a:p>
                <a:r>
                  <a:rPr lang="en-US">
                    <a:noFill/>
                  </a:rPr>
                  <a:t> </a:t>
                </a:r>
              </a:p>
            </p:txBody>
          </p:sp>
        </mc:Fallback>
      </mc:AlternateContent>
    </p:spTree>
    <p:extLst>
      <p:ext uri="{BB962C8B-B14F-4D97-AF65-F5344CB8AC3E}">
        <p14:creationId xmlns:p14="http://schemas.microsoft.com/office/powerpoint/2010/main" val="212243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PIPELINE D'ANALYSE DES DONNÉES</a:t>
            </a:r>
          </a:p>
        </p:txBody>
      </p:sp>
      <p:sp>
        <p:nvSpPr>
          <p:cNvPr id="5" name="Content Placeholder 4"/>
          <p:cNvSpPr>
            <a:spLocks noGrp="1"/>
          </p:cNvSpPr>
          <p:nvPr>
            <p:ph idx="1"/>
          </p:nvPr>
        </p:nvSpPr>
        <p:spPr/>
        <p:txBody>
          <a:bodyPr>
            <a:normAutofit lnSpcReduction="10000"/>
          </a:bodyPr>
          <a:lstStyle/>
          <a:p>
            <a:pPr marL="0" indent="0">
              <a:buNone/>
            </a:pPr>
            <a:r>
              <a:rPr lang="fr-FR" dirty="0">
                <a:latin typeface="Dagny OT" panose="020B0504020201020104" pitchFamily="34" charset="77"/>
              </a:rPr>
              <a:t>Modélisation des données et analyse conceptuelle</a:t>
            </a:r>
          </a:p>
          <a:p>
            <a:pPr marL="0" indent="0">
              <a:buNone/>
            </a:pPr>
            <a:endParaRPr lang="fr-FR" sz="500" dirty="0">
              <a:latin typeface="Dagny OT" panose="020B0504020201020104" pitchFamily="34" charset="77"/>
            </a:endParaRPr>
          </a:p>
          <a:p>
            <a:pPr marL="0" indent="0">
              <a:buNone/>
            </a:pPr>
            <a:r>
              <a:rPr lang="fr-FR" dirty="0">
                <a:latin typeface="Dagny OT" panose="020B0504020201020104" pitchFamily="34" charset="77"/>
              </a:rPr>
              <a:t>Collecte des données</a:t>
            </a:r>
          </a:p>
          <a:p>
            <a:pPr marL="0" indent="0">
              <a:buNone/>
            </a:pPr>
            <a:endParaRPr lang="fr-FR" sz="500" dirty="0">
              <a:latin typeface="Dagny OT" panose="020B0504020201020104" pitchFamily="34" charset="77"/>
            </a:endParaRPr>
          </a:p>
          <a:p>
            <a:pPr marL="0" indent="0">
              <a:buNone/>
            </a:pPr>
            <a:r>
              <a:rPr lang="fr-FR" dirty="0">
                <a:latin typeface="Dagny OT" panose="020B0504020201020104" pitchFamily="34" charset="77"/>
              </a:rPr>
              <a:t>Transformation des données</a:t>
            </a:r>
          </a:p>
          <a:p>
            <a:pPr marL="0" indent="0">
              <a:buNone/>
            </a:pPr>
            <a:endParaRPr lang="fr-FR" sz="500" dirty="0">
              <a:latin typeface="Dagny OT" panose="020B0504020201020104" pitchFamily="34" charset="77"/>
            </a:endParaRPr>
          </a:p>
          <a:p>
            <a:pPr marL="0" indent="0">
              <a:buNone/>
            </a:pPr>
            <a:r>
              <a:rPr lang="fr-FR" dirty="0">
                <a:latin typeface="Dagny OT" panose="020B0504020201020104" pitchFamily="34" charset="77"/>
              </a:rPr>
              <a:t>Stockage des données</a:t>
            </a:r>
          </a:p>
          <a:p>
            <a:pPr marL="0" indent="0">
              <a:buNone/>
            </a:pPr>
            <a:endParaRPr lang="fr-FR" sz="500" dirty="0">
              <a:latin typeface="Dagny OT" panose="020B0504020201020104" pitchFamily="34" charset="77"/>
            </a:endParaRPr>
          </a:p>
          <a:p>
            <a:pPr marL="0" indent="0">
              <a:buNone/>
            </a:pPr>
            <a:r>
              <a:rPr lang="fr-FR" dirty="0">
                <a:latin typeface="Dagny OT" panose="020B0504020201020104" pitchFamily="34" charset="77"/>
              </a:rPr>
              <a:t>Exploration des données</a:t>
            </a:r>
          </a:p>
          <a:p>
            <a:pPr marL="0" indent="0">
              <a:buNone/>
            </a:pPr>
            <a:endParaRPr lang="fr-FR" sz="500" dirty="0">
              <a:latin typeface="Dagny OT" panose="020B0504020201020104" pitchFamily="34" charset="77"/>
            </a:endParaRPr>
          </a:p>
          <a:p>
            <a:pPr marL="0" indent="0">
              <a:buNone/>
            </a:pPr>
            <a:r>
              <a:rPr lang="fr-FR" dirty="0">
                <a:latin typeface="Dagny OT" panose="020B0504020201020104" pitchFamily="34" charset="77"/>
              </a:rPr>
              <a:t>Analyse des données</a:t>
            </a:r>
          </a:p>
          <a:p>
            <a:pPr marL="0" indent="0">
              <a:lnSpc>
                <a:spcPct val="110000"/>
              </a:lnSpc>
              <a:buNone/>
            </a:pPr>
            <a:endParaRPr lang="fr-FR" sz="500" dirty="0">
              <a:latin typeface="Dagny OT" panose="020B0504020201020104" pitchFamily="34" charset="77"/>
            </a:endParaRPr>
          </a:p>
          <a:p>
            <a:pPr marL="0" indent="0">
              <a:buNone/>
            </a:pPr>
            <a:r>
              <a:rPr lang="fr-FR" dirty="0">
                <a:latin typeface="Dagny OT" panose="020B0504020201020104" pitchFamily="34" charset="77"/>
              </a:rPr>
              <a:t>Présentation des données</a:t>
            </a:r>
            <a:endParaRPr lang="en-US" dirty="0">
              <a:latin typeface="Dagny OT" panose="020B0504020201020104" pitchFamily="34" charset="77"/>
            </a:endParaRPr>
          </a:p>
        </p:txBody>
      </p:sp>
    </p:spTree>
    <p:extLst>
      <p:ext uri="{BB962C8B-B14F-4D97-AF65-F5344CB8AC3E}">
        <p14:creationId xmlns:p14="http://schemas.microsoft.com/office/powerpoint/2010/main" val="101074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5015F-8328-4644-969B-92155079431B}"/>
              </a:ext>
            </a:extLst>
          </p:cNvPr>
          <p:cNvSpPr>
            <a:spLocks noGrp="1"/>
          </p:cNvSpPr>
          <p:nvPr>
            <p:ph type="title"/>
          </p:nvPr>
        </p:nvSpPr>
        <p:spPr/>
        <p:txBody>
          <a:bodyPr/>
          <a:lstStyle/>
          <a:p>
            <a:r>
              <a:rPr lang="en-US" b="1" dirty="0"/>
              <a:t>EXEMPLES</a:t>
            </a:r>
          </a:p>
        </p:txBody>
      </p:sp>
      <p:pic>
        <p:nvPicPr>
          <p:cNvPr id="5" name="Picture 4">
            <a:extLst>
              <a:ext uri="{FF2B5EF4-FFF2-40B4-BE49-F238E27FC236}">
                <a16:creationId xmlns:a16="http://schemas.microsoft.com/office/drawing/2014/main" id="{AC89B3EA-064A-CA42-A247-A0A095393B20}"/>
              </a:ext>
            </a:extLst>
          </p:cNvPr>
          <p:cNvPicPr>
            <a:picLocks noChangeAspect="1"/>
          </p:cNvPicPr>
          <p:nvPr/>
        </p:nvPicPr>
        <p:blipFill rotWithShape="1">
          <a:blip r:embed="rId2"/>
          <a:srcRect r="50065"/>
          <a:stretch/>
        </p:blipFill>
        <p:spPr>
          <a:xfrm>
            <a:off x="7293937" y="1600404"/>
            <a:ext cx="2729022" cy="4571795"/>
          </a:xfrm>
          <a:prstGeom prst="rect">
            <a:avLst/>
          </a:prstGeom>
        </p:spPr>
      </p:pic>
      <p:pic>
        <p:nvPicPr>
          <p:cNvPr id="6" name="Picture 5">
            <a:extLst>
              <a:ext uri="{FF2B5EF4-FFF2-40B4-BE49-F238E27FC236}">
                <a16:creationId xmlns:a16="http://schemas.microsoft.com/office/drawing/2014/main" id="{0A63DC0B-AF42-6940-8973-7A09319A4BC4}"/>
              </a:ext>
            </a:extLst>
          </p:cNvPr>
          <p:cNvPicPr>
            <a:picLocks noChangeAspect="1"/>
          </p:cNvPicPr>
          <p:nvPr/>
        </p:nvPicPr>
        <p:blipFill rotWithShape="1">
          <a:blip r:embed="rId2"/>
          <a:srcRect l="52530" r="-2465"/>
          <a:stretch/>
        </p:blipFill>
        <p:spPr>
          <a:xfrm>
            <a:off x="2046770" y="1600404"/>
            <a:ext cx="2729022" cy="4571795"/>
          </a:xfrm>
          <a:prstGeom prst="rect">
            <a:avLst/>
          </a:prstGeom>
        </p:spPr>
      </p:pic>
      <p:sp>
        <p:nvSpPr>
          <p:cNvPr id="7" name="Rectangle 6">
            <a:extLst>
              <a:ext uri="{FF2B5EF4-FFF2-40B4-BE49-F238E27FC236}">
                <a16:creationId xmlns:a16="http://schemas.microsoft.com/office/drawing/2014/main" id="{7B3ADEC3-031D-0241-AC93-30D020BA043E}"/>
              </a:ext>
            </a:extLst>
          </p:cNvPr>
          <p:cNvSpPr/>
          <p:nvPr/>
        </p:nvSpPr>
        <p:spPr>
          <a:xfrm>
            <a:off x="7826477" y="0"/>
            <a:ext cx="4365523" cy="1015663"/>
          </a:xfrm>
          <a:prstGeom prst="rect">
            <a:avLst/>
          </a:prstGeom>
        </p:spPr>
        <p:txBody>
          <a:bodyPr wrap="square">
            <a:spAutoFit/>
          </a:bodyPr>
          <a:lstStyle/>
          <a:p>
            <a:pPr algn="ctr"/>
            <a:r>
              <a:rPr lang="fr-FR" sz="2000" dirty="0">
                <a:latin typeface="Dagny OT" panose="020B0504020201020104" pitchFamily="34" charset="77"/>
                <a:ea typeface="Helvetica Light" charset="0"/>
                <a:cs typeface="Helvetica Light" charset="0"/>
              </a:rPr>
              <a:t>Ensemble de données sur les files d'attente : taux d'arrivée (à gauche), taux de traitement (à droite)</a:t>
            </a:r>
            <a:endParaRPr lang="en-US" sz="2000" dirty="0">
              <a:latin typeface="Dagny OT" panose="020B0504020201020104" pitchFamily="34" charset="77"/>
              <a:ea typeface="Helvetica Light" charset="0"/>
              <a:cs typeface="Helvetica Light" charset="0"/>
            </a:endParaRPr>
          </a:p>
        </p:txBody>
      </p:sp>
    </p:spTree>
    <p:extLst>
      <p:ext uri="{BB962C8B-B14F-4D97-AF65-F5344CB8AC3E}">
        <p14:creationId xmlns:p14="http://schemas.microsoft.com/office/powerpoint/2010/main" val="83771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DC99-878C-454B-97D3-B9BD9B4A2B2D}"/>
              </a:ext>
            </a:extLst>
          </p:cNvPr>
          <p:cNvSpPr>
            <a:spLocks noGrp="1"/>
          </p:cNvSpPr>
          <p:nvPr>
            <p:ph type="title"/>
          </p:nvPr>
        </p:nvSpPr>
        <p:spPr/>
        <p:txBody>
          <a:bodyPr/>
          <a:lstStyle/>
          <a:p>
            <a:r>
              <a:rPr lang="en-US" b="1" dirty="0"/>
              <a:t>RÉSUMÉS VISUELS – HISTOGRAMME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143A78-799B-FE43-9FA0-05D9E108F35B}"/>
                  </a:ext>
                </a:extLst>
              </p:cNvPr>
              <p:cNvSpPr>
                <a:spLocks noGrp="1"/>
              </p:cNvSpPr>
              <p:nvPr>
                <p:ph idx="1"/>
              </p:nvPr>
            </p:nvSpPr>
            <p:spPr/>
            <p:txBody>
              <a:bodyPr/>
              <a:lstStyle/>
              <a:p>
                <a:pPr marL="0" indent="0" algn="just">
                  <a:lnSpc>
                    <a:spcPct val="100000"/>
                  </a:lnSpc>
                  <a:buNone/>
                </a:pPr>
                <a:r>
                  <a:rPr lang="fr-FR" b="1" dirty="0">
                    <a:latin typeface="Dagny OT" panose="020B0504020201020104" pitchFamily="34" charset="77"/>
                  </a:rPr>
                  <a:t>Les histogrammes </a:t>
                </a:r>
                <a:r>
                  <a:rPr lang="fr-FR" dirty="0">
                    <a:latin typeface="Dagny OT" panose="020B0504020201020104" pitchFamily="34" charset="77"/>
                  </a:rPr>
                  <a:t>peuvent également fournir une indication de la distribution d'une variable. </a:t>
                </a:r>
                <a:endParaRPr lang="en-US" dirty="0">
                  <a:latin typeface="Dagny OT" panose="020B0504020201020104" pitchFamily="34" charset="77"/>
                </a:endParaRP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Ils doivent inclure/contenir les informations suivantes </a:t>
                </a:r>
                <a:r>
                  <a:rPr lang="en-US" dirty="0">
                    <a:latin typeface="Dagny OT" panose="020B0504020201020104" pitchFamily="34" charset="77"/>
                  </a:rPr>
                  <a:t>: </a:t>
                </a:r>
              </a:p>
              <a:p>
                <a:pPr lvl="1" algn="just">
                  <a:lnSpc>
                    <a:spcPct val="100000"/>
                  </a:lnSpc>
                  <a:buFont typeface="Wingdings" pitchFamily="2" charset="2"/>
                  <a:buChar char="§"/>
                </a:pPr>
                <a:r>
                  <a:rPr lang="fr-FR" i="0" dirty="0">
                    <a:latin typeface="Dagny OT" panose="020B0504020201020104" pitchFamily="34" charset="77"/>
                  </a:rPr>
                  <a:t>la plage de l'histogramme est</a:t>
                </a:r>
                <a14:m>
                  <m:oMath xmlns:m="http://schemas.openxmlformats.org/officeDocument/2006/math">
                    <m:r>
                      <a:rPr lang="en-CA" b="0" i="0" dirty="0" smtClean="0">
                        <a:latin typeface="Cambria Math" panose="02040503050406030204" pitchFamily="18" charset="0"/>
                      </a:rPr>
                      <m:t> </m:t>
                    </m:r>
                    <m:r>
                      <a:rPr lang="en-CA" b="0" i="1" dirty="0" smtClean="0">
                        <a:latin typeface="Cambria Math" panose="02040503050406030204" pitchFamily="18" charset="0"/>
                      </a:rPr>
                      <m:t>𝑟</m:t>
                    </m:r>
                    <m:r>
                      <a:rPr lang="en-CA" b="0" i="1" dirty="0" smtClean="0">
                        <a:latin typeface="Cambria Math" panose="02040503050406030204" pitchFamily="18" charset="0"/>
                      </a:rPr>
                      <m: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4</m:t>
                        </m:r>
                      </m:sub>
                    </m:sSub>
                    <m:r>
                      <a:rPr lang="en-CA" dirty="0">
                        <a:latin typeface="Cambria Math" panose="02040503050406030204" pitchFamily="18" charset="0"/>
                      </a:rPr>
                      <m: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0</m:t>
                        </m:r>
                      </m:sub>
                    </m:sSub>
                  </m:oMath>
                </a14:m>
                <a:r>
                  <a:rPr lang="en-US" i="0" dirty="0">
                    <a:latin typeface="Dagny OT" panose="020B0504020201020104" pitchFamily="34" charset="77"/>
                  </a:rPr>
                  <a:t>;</a:t>
                </a:r>
              </a:p>
              <a:p>
                <a:pPr lvl="1" algn="just">
                  <a:lnSpc>
                    <a:spcPct val="100000"/>
                  </a:lnSpc>
                  <a:buFont typeface="Wingdings" pitchFamily="2" charset="2"/>
                  <a:buChar char="§"/>
                </a:pPr>
                <a:r>
                  <a:rPr lang="fr-FR" i="0" dirty="0">
                    <a:latin typeface="Dagny OT" panose="020B0504020201020104" pitchFamily="34" charset="77"/>
                  </a:rPr>
                  <a:t>le nombre de cases (« </a:t>
                </a:r>
                <a:r>
                  <a:rPr lang="fr-FR" i="0" dirty="0" err="1">
                    <a:latin typeface="Dagny OT" panose="020B0504020201020104" pitchFamily="34" charset="77"/>
                  </a:rPr>
                  <a:t>bins</a:t>
                </a:r>
                <a:r>
                  <a:rPr lang="fr-FR" dirty="0">
                    <a:latin typeface="Dagny OT" panose="020B0504020201020104" pitchFamily="34" charset="77"/>
                  </a:rPr>
                  <a:t> »</a:t>
                </a:r>
                <a:r>
                  <a:rPr lang="fr-FR" i="0" dirty="0">
                    <a:latin typeface="Dagny OT" panose="020B0504020201020104" pitchFamily="34" charset="77"/>
                  </a:rPr>
                  <a:t>) doit approcher </a:t>
                </a:r>
                <a14:m>
                  <m:oMath xmlns:m="http://schemas.openxmlformats.org/officeDocument/2006/math">
                    <m:r>
                      <a:rPr lang="en-CA" b="0" i="1" smtClean="0">
                        <a:latin typeface="Cambria Math" panose="02040503050406030204" pitchFamily="18" charset="0"/>
                      </a:rPr>
                      <m:t>𝑘</m:t>
                    </m:r>
                    <m:r>
                      <a:rPr lang="en-CA" b="0" i="1" smtClean="0">
                        <a:latin typeface="Cambria Math" panose="02040503050406030204" pitchFamily="18" charset="0"/>
                      </a:rPr>
                      <m:t>=</m:t>
                    </m:r>
                    <m:rad>
                      <m:radPr>
                        <m:degHide m:val="on"/>
                        <m:ctrlPr>
                          <a:rPr lang="en-CA" b="0" i="1" smtClean="0">
                            <a:latin typeface="Cambria Math" panose="02040503050406030204" pitchFamily="18" charset="0"/>
                          </a:rPr>
                        </m:ctrlPr>
                      </m:radPr>
                      <m:deg/>
                      <m:e>
                        <m:r>
                          <a:rPr lang="en-CA" b="0" i="1" smtClean="0">
                            <a:latin typeface="Cambria Math" panose="02040503050406030204" pitchFamily="18" charset="0"/>
                          </a:rPr>
                          <m:t>𝑛</m:t>
                        </m:r>
                      </m:e>
                    </m:rad>
                  </m:oMath>
                </a14:m>
                <a:r>
                  <a:rPr lang="en-US" i="0" dirty="0">
                    <a:latin typeface="Dagny OT" panose="020B0504020201020104" pitchFamily="34" charset="77"/>
                  </a:rPr>
                  <a:t>, </a:t>
                </a:r>
                <a:r>
                  <a:rPr lang="en-US" i="0" dirty="0" err="1">
                    <a:latin typeface="Dagny OT" panose="020B0504020201020104" pitchFamily="34" charset="77"/>
                  </a:rPr>
                  <a:t>où</a:t>
                </a:r>
                <a:r>
                  <a:rPr lang="en-US" i="0" dirty="0">
                    <a:latin typeface="Dagny OT" panose="020B0504020201020104" pitchFamily="34" charset="77"/>
                  </a:rPr>
                  <a:t> </a:t>
                </a:r>
                <a14:m>
                  <m:oMath xmlns:m="http://schemas.openxmlformats.org/officeDocument/2006/math">
                    <m:r>
                      <a:rPr lang="en-US" i="1" dirty="0" smtClean="0">
                        <a:latin typeface="Cambria Math" panose="02040503050406030204" pitchFamily="18" charset="0"/>
                      </a:rPr>
                      <m:t>𝑛</m:t>
                    </m:r>
                  </m:oMath>
                </a14:m>
                <a:r>
                  <a:rPr lang="en-US" i="0" dirty="0">
                    <a:latin typeface="Dagny OT" panose="020B0504020201020104" pitchFamily="34" charset="77"/>
                  </a:rPr>
                  <a:t> est le nombre </a:t>
                </a:r>
                <a:r>
                  <a:rPr lang="en-US" i="0" dirty="0" err="1">
                    <a:latin typeface="Dagny OT" panose="020B0504020201020104" pitchFamily="34" charset="77"/>
                  </a:rPr>
                  <a:t>d'observations</a:t>
                </a:r>
                <a:r>
                  <a:rPr lang="en-US" i="0" dirty="0">
                    <a:latin typeface="Dagny OT" panose="020B0504020201020104" pitchFamily="34" charset="77"/>
                  </a:rPr>
                  <a:t> ;</a:t>
                </a:r>
              </a:p>
              <a:p>
                <a:pPr lvl="1" algn="just">
                  <a:lnSpc>
                    <a:spcPct val="100000"/>
                  </a:lnSpc>
                  <a:buFont typeface="Wingdings" pitchFamily="2" charset="2"/>
                  <a:buChar char="§"/>
                </a:pPr>
                <a:r>
                  <a:rPr lang="fr-FR" i="0" dirty="0">
                    <a:latin typeface="Dagny OT" panose="020B0504020201020104" pitchFamily="34" charset="77"/>
                  </a:rPr>
                  <a:t>la largeur du case doit approcher </a:t>
                </a:r>
                <a14:m>
                  <m:oMath xmlns:m="http://schemas.openxmlformats.org/officeDocument/2006/math">
                    <m:r>
                      <a:rPr lang="en-US" i="1" dirty="0" smtClean="0">
                        <a:latin typeface="Cambria Math" panose="02040503050406030204" pitchFamily="18" charset="0"/>
                      </a:rPr>
                      <m:t>𝑟</m:t>
                    </m:r>
                    <m:r>
                      <a:rPr lang="en-US" i="1" dirty="0">
                        <a:latin typeface="Cambria Math" panose="02040503050406030204" pitchFamily="18" charset="0"/>
                      </a:rPr>
                      <m:t>/</m:t>
                    </m:r>
                    <m:r>
                      <a:rPr lang="en-US" i="1" dirty="0" smtClean="0">
                        <a:latin typeface="Cambria Math" panose="02040503050406030204" pitchFamily="18" charset="0"/>
                      </a:rPr>
                      <m:t>𝑘</m:t>
                    </m:r>
                  </m:oMath>
                </a14:m>
                <a:r>
                  <a:rPr lang="en-US" i="0" dirty="0">
                    <a:latin typeface="Dagny OT" panose="020B0504020201020104" pitchFamily="34" charset="77"/>
                  </a:rPr>
                  <a:t>, et </a:t>
                </a:r>
              </a:p>
              <a:p>
                <a:pPr lvl="1" algn="just">
                  <a:lnSpc>
                    <a:spcPct val="100000"/>
                  </a:lnSpc>
                  <a:buFont typeface="Wingdings" pitchFamily="2" charset="2"/>
                  <a:buChar char="§"/>
                </a:pPr>
                <a:r>
                  <a:rPr lang="fr-FR" i="0" dirty="0">
                    <a:latin typeface="Dagny OT" panose="020B0504020201020104" pitchFamily="34" charset="77"/>
                  </a:rPr>
                  <a:t>la fréquence des observations dans chaque case doit être ajoutée au graphique. </a:t>
                </a:r>
                <a:endParaRPr lang="en-US" i="0"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8A143A78-799B-FE43-9FA0-05D9E108F35B}"/>
                  </a:ext>
                </a:extLst>
              </p:cNvPr>
              <p:cNvSpPr>
                <a:spLocks noGrp="1" noRot="1" noChangeAspect="1" noMove="1" noResize="1" noEditPoints="1" noAdjustHandles="1" noChangeArrowheads="1" noChangeShapeType="1" noTextEdit="1"/>
              </p:cNvSpPr>
              <p:nvPr>
                <p:ph idx="1"/>
              </p:nvPr>
            </p:nvSpPr>
            <p:spPr>
              <a:blipFill>
                <a:blip r:embed="rId2"/>
                <a:stretch>
                  <a:fillRect l="-661" t="-1060" r="-528"/>
                </a:stretch>
              </a:blipFill>
            </p:spPr>
            <p:txBody>
              <a:bodyPr/>
              <a:lstStyle/>
              <a:p>
                <a:r>
                  <a:rPr lang="en-US">
                    <a:noFill/>
                  </a:rPr>
                  <a:t> </a:t>
                </a:r>
              </a:p>
            </p:txBody>
          </p:sp>
        </mc:Fallback>
      </mc:AlternateContent>
    </p:spTree>
    <p:extLst>
      <p:ext uri="{BB962C8B-B14F-4D97-AF65-F5344CB8AC3E}">
        <p14:creationId xmlns:p14="http://schemas.microsoft.com/office/powerpoint/2010/main" val="311111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7103F4-AFE6-4DC5-8934-DA3F40003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1137A68B-1C01-4B21-8F62-9F127D170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ABD699E-E5A6-5C40-8E87-A1FC6F4B74F9}"/>
              </a:ext>
            </a:extLst>
          </p:cNvPr>
          <p:cNvSpPr>
            <a:spLocks noGrp="1"/>
          </p:cNvSpPr>
          <p:nvPr>
            <p:ph type="title"/>
          </p:nvPr>
        </p:nvSpPr>
        <p:spPr>
          <a:xfrm>
            <a:off x="640081" y="631373"/>
            <a:ext cx="4018839" cy="2035628"/>
          </a:xfrm>
        </p:spPr>
        <p:txBody>
          <a:bodyPr vert="horz" lIns="91440" tIns="45720" rIns="91440" bIns="45720" rtlCol="0" anchor="t">
            <a:normAutofit/>
          </a:bodyPr>
          <a:lstStyle/>
          <a:p>
            <a:r>
              <a:rPr lang="en-US" b="1" dirty="0"/>
              <a:t>EXEMPLE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3EEE1E-7C60-FE40-A8EB-EB7D16FD2C5F}"/>
                  </a:ext>
                </a:extLst>
              </p:cNvPr>
              <p:cNvSpPr>
                <a:spLocks noGrp="1"/>
              </p:cNvSpPr>
              <p:nvPr>
                <p:ph sz="half" idx="1"/>
              </p:nvPr>
            </p:nvSpPr>
            <p:spPr>
              <a:xfrm>
                <a:off x="260719" y="1692728"/>
                <a:ext cx="4777562" cy="3472543"/>
              </a:xfrm>
            </p:spPr>
            <p:txBody>
              <a:bodyPr vert="horz" lIns="91440" tIns="45720" rIns="91440" bIns="45720" rtlCol="0">
                <a:normAutofit fontScale="92500" lnSpcReduction="10000"/>
              </a:bodyPr>
              <a:lstStyle/>
              <a:p>
                <a:pPr algn="just">
                  <a:buNone/>
                </a:pPr>
                <a:r>
                  <a:rPr lang="fr-FR" dirty="0">
                    <a:latin typeface="Dagny OT" panose="020B0504020201020104" pitchFamily="34" charset="77"/>
                  </a:rPr>
                  <a:t>Considérons le nombre quotidien d'accidents de voiture à Sydney sur une période de 40 jours </a:t>
                </a:r>
                <a:r>
                  <a:rPr lang="en-US" dirty="0">
                    <a:latin typeface="Dagny OT" panose="020B0504020201020104" pitchFamily="34" charset="77"/>
                  </a:rPr>
                  <a:t>:</a:t>
                </a:r>
              </a:p>
              <a:p>
                <a:pPr algn="just">
                  <a:buFont typeface="Franklin Gothic Book" panose="020B0503020102020204" pitchFamily="34" charset="0"/>
                  <a:buNone/>
                </a:pPr>
                <a:endParaRPr lang="en-US" sz="500" dirty="0">
                  <a:latin typeface="Dagny OT" panose="020B0504020201020104" pitchFamily="34" charset="77"/>
                </a:endParaRPr>
              </a:p>
              <a:p>
                <a:pPr algn="just">
                  <a:buFont typeface="Franklin Gothic Book" panose="020B0503020102020204" pitchFamily="34" charse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6, 3, 2, 24, 12, 3, 7, 14, 21, 9, 14, 22, 15, </m:t>
                      </m:r>
                    </m:oMath>
                  </m:oMathPara>
                </a14:m>
                <a:endParaRPr lang="en-CA" i="1" dirty="0">
                  <a:latin typeface="Cambria Math" panose="02040503050406030204" pitchFamily="18" charset="0"/>
                </a:endParaRPr>
              </a:p>
              <a:p>
                <a:pPr algn="just">
                  <a:buFont typeface="Franklin Gothic Book" panose="020B0503020102020204" pitchFamily="34" charse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2, 17, 10, 7, 7, 31, 7, 18, 6, 8, 2, 3, 2, 17, </m:t>
                      </m:r>
                    </m:oMath>
                  </m:oMathPara>
                </a14:m>
                <a:endParaRPr lang="en-CA" i="1" dirty="0">
                  <a:latin typeface="Cambria Math" panose="02040503050406030204" pitchFamily="18" charset="0"/>
                </a:endParaRPr>
              </a:p>
              <a:p>
                <a:pPr algn="just">
                  <a:buFont typeface="Franklin Gothic Book" panose="020B0503020102020204" pitchFamily="34" charse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7, 7, 21, 13, 23, 1, 11, 3, 9, 4, 9, 9, 25</m:t>
                      </m:r>
                    </m:oMath>
                  </m:oMathPara>
                </a14:m>
                <a:endParaRPr lang="en-US" dirty="0">
                  <a:latin typeface="Dagny OT" panose="020B0504020201020104" pitchFamily="34" charset="77"/>
                </a:endParaRPr>
              </a:p>
              <a:p>
                <a:pPr algn="just">
                  <a:buFont typeface="Franklin Gothic Book" panose="020B0503020102020204" pitchFamily="34" charset="0"/>
                  <a:buNone/>
                </a:pPr>
                <a:endParaRPr lang="en-US" sz="500" dirty="0">
                  <a:latin typeface="Dagny OT" panose="020B0504020201020104" pitchFamily="34" charset="77"/>
                </a:endParaRPr>
              </a:p>
              <a:p>
                <a:pPr algn="just">
                  <a:buNone/>
                </a:pPr>
                <a:r>
                  <a:rPr lang="en-US" dirty="0">
                    <a:latin typeface="Dagny OT" panose="020B0504020201020104" pitchFamily="34" charset="77"/>
                  </a:rPr>
                  <a:t>Les </a:t>
                </a:r>
                <a:r>
                  <a:rPr lang="en-US" dirty="0" err="1">
                    <a:latin typeface="Dagny OT" panose="020B0504020201020104" pitchFamily="34" charset="77"/>
                  </a:rPr>
                  <a:t>valeurs</a:t>
                </a:r>
                <a:r>
                  <a:rPr lang="en-US" dirty="0">
                    <a:latin typeface="Dagny OT" panose="020B0504020201020104" pitchFamily="34" charset="77"/>
                  </a:rPr>
                  <a:t> </a:t>
                </a:r>
                <a:r>
                  <a:rPr lang="en-US" dirty="0" err="1">
                    <a:latin typeface="Dagny OT" panose="020B0504020201020104" pitchFamily="34" charset="77"/>
                  </a:rPr>
                  <a:t>ordonnées</a:t>
                </a:r>
                <a:r>
                  <a:rPr lang="en-US" dirty="0">
                    <a:latin typeface="Dagny OT" panose="020B0504020201020104" pitchFamily="34" charset="77"/>
                  </a:rPr>
                  <a:t> </a:t>
                </a:r>
                <a:r>
                  <a:rPr lang="en-US" dirty="0" err="1">
                    <a:latin typeface="Dagny OT" panose="020B0504020201020104" pitchFamily="34" charset="77"/>
                  </a:rPr>
                  <a:t>sont</a:t>
                </a:r>
                <a:r>
                  <a:rPr lang="en-US" dirty="0">
                    <a:latin typeface="Dagny OT" panose="020B0504020201020104" pitchFamily="34" charset="77"/>
                  </a:rPr>
                  <a:t> : </a:t>
                </a:r>
              </a:p>
              <a:p>
                <a:pPr algn="just">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1  2  2  2  2  3  3  3  3  4  6  6  7  7  7  7  7 </m:t>
                      </m:r>
                    </m:oMath>
                  </m:oMathPara>
                </a14:m>
                <a:endParaRPr lang="en-CA" i="1" dirty="0">
                  <a:latin typeface="Cambria Math" panose="02040503050406030204" pitchFamily="18" charset="0"/>
                </a:endParaRPr>
              </a:p>
              <a:p>
                <a:pPr algn="just">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7  8  9 </m:t>
                      </m:r>
                      <m:r>
                        <a:rPr lang="en-US" i="1" dirty="0">
                          <a:latin typeface="Cambria Math" panose="02040503050406030204" pitchFamily="18" charset="0"/>
                        </a:rPr>
                        <m:t>9  9  9 10 11 12 13 14 14 15 17</m:t>
                      </m:r>
                    </m:oMath>
                  </m:oMathPara>
                </a14:m>
                <a:endParaRPr lang="en-CA" i="1" dirty="0">
                  <a:latin typeface="Cambria Math" panose="02040503050406030204" pitchFamily="18" charset="0"/>
                </a:endParaRPr>
              </a:p>
              <a:p>
                <a:pPr algn="just">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17 18 21 21 22 23 24 25 31</m:t>
                      </m:r>
                    </m:oMath>
                  </m:oMathPara>
                </a14:m>
                <a:endParaRPr lang="en-US" dirty="0">
                  <a:latin typeface="Dagny OT" panose="020B0504020201020104" pitchFamily="34" charset="77"/>
                </a:endParaRPr>
              </a:p>
              <a:p>
                <a:pPr algn="just">
                  <a:buFont typeface="Franklin Gothic Book" panose="020B0503020102020204" pitchFamily="34" charset="0"/>
                  <a:buNone/>
                </a:pPr>
                <a:endParaRPr lang="en-US" sz="500" dirty="0">
                  <a:latin typeface="Dagny OT" panose="020B0504020201020104" pitchFamily="34" charset="77"/>
                </a:endParaRPr>
              </a:p>
              <a:p>
                <a:pPr algn="just">
                  <a:buFont typeface="Franklin Gothic Book" panose="020B0503020102020204" pitchFamily="34" charset="0"/>
                  <a:buNone/>
                </a:pPr>
                <a:endParaRPr lang="en-US" dirty="0">
                  <a:latin typeface="Dagny OT" panose="020B0504020201020104" pitchFamily="34" charset="77"/>
                </a:endParaRPr>
              </a:p>
              <a:p>
                <a:pPr algn="just">
                  <a:buFont typeface="Franklin Gothic Book" panose="020B0503020102020204" pitchFamily="34" charset="0"/>
                  <a:buNone/>
                </a:pPr>
                <a:endParaRPr lang="en-US" sz="500" dirty="0">
                  <a:latin typeface="Dagny OT" panose="020B0504020201020104" pitchFamily="34" charset="77"/>
                </a:endParaRPr>
              </a:p>
              <a:p>
                <a:pPr algn="just">
                  <a:buFont typeface="Franklin Gothic Book" panose="020B0503020102020204" pitchFamily="34" charset="0"/>
                  <a:buNone/>
                </a:pPr>
                <a:endParaRPr lang="en-US"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503EEE1E-7C60-FE40-A8EB-EB7D16FD2C5F}"/>
                  </a:ext>
                </a:extLst>
              </p:cNvPr>
              <p:cNvSpPr>
                <a:spLocks noGrp="1" noRot="1" noChangeAspect="1" noMove="1" noResize="1" noEditPoints="1" noAdjustHandles="1" noChangeArrowheads="1" noChangeShapeType="1" noTextEdit="1"/>
              </p:cNvSpPr>
              <p:nvPr>
                <p:ph sz="half" idx="1"/>
              </p:nvPr>
            </p:nvSpPr>
            <p:spPr>
              <a:xfrm>
                <a:off x="260719" y="1692728"/>
                <a:ext cx="4777562" cy="3472543"/>
              </a:xfrm>
              <a:blipFill>
                <a:blip r:embed="rId2"/>
                <a:stretch>
                  <a:fillRect l="-1326" t="-2190" r="-1326" b="-73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87BCBE98-69EA-40E7-B937-FCA553A58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descr="A screenshot of a computer&#10;&#10;Description automatically generated with medium confidence">
            <a:extLst>
              <a:ext uri="{FF2B5EF4-FFF2-40B4-BE49-F238E27FC236}">
                <a16:creationId xmlns:a16="http://schemas.microsoft.com/office/drawing/2014/main" id="{E5425666-9633-2047-8BAA-F277814AC96B}"/>
              </a:ext>
            </a:extLst>
          </p:cNvPr>
          <p:cNvPicPr>
            <a:picLocks noGrp="1" noChangeAspect="1"/>
          </p:cNvPicPr>
          <p:nvPr>
            <p:ph sz="half" idx="2"/>
          </p:nvPr>
        </p:nvPicPr>
        <p:blipFill>
          <a:blip r:embed="rId3"/>
          <a:stretch>
            <a:fillRect/>
          </a:stretch>
        </p:blipFill>
        <p:spPr>
          <a:xfrm>
            <a:off x="5680636" y="1834495"/>
            <a:ext cx="6327392" cy="3701523"/>
          </a:xfrm>
          <a:prstGeom prst="rect">
            <a:avLst/>
          </a:prstGeom>
        </p:spPr>
      </p:pic>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468C4696-2092-FF4C-A472-7DFC6504C1DC}"/>
                  </a:ext>
                </a:extLst>
              </p:cNvPr>
              <p:cNvGraphicFramePr>
                <a:graphicFrameLocks noGrp="1"/>
              </p:cNvGraphicFramePr>
              <p:nvPr>
                <p:extLst>
                  <p:ext uri="{D42A27DB-BD31-4B8C-83A1-F6EECF244321}">
                    <p14:modId xmlns:p14="http://schemas.microsoft.com/office/powerpoint/2010/main" val="2158822246"/>
                  </p:ext>
                </p:extLst>
              </p:nvPr>
            </p:nvGraphicFramePr>
            <p:xfrm>
              <a:off x="478095" y="5394250"/>
              <a:ext cx="4448309" cy="741680"/>
            </p:xfrm>
            <a:graphic>
              <a:graphicData uri="http://schemas.openxmlformats.org/drawingml/2006/table">
                <a:tbl>
                  <a:tblPr firstRow="1" bandRow="1">
                    <a:tableStyleId>{5C22544A-7EE6-4342-B048-85BDC9FD1C3A}</a:tableStyleId>
                  </a:tblPr>
                  <a:tblGrid>
                    <a:gridCol w="809265">
                      <a:extLst>
                        <a:ext uri="{9D8B030D-6E8A-4147-A177-3AD203B41FA5}">
                          <a16:colId xmlns:a16="http://schemas.microsoft.com/office/drawing/2014/main" val="2070831223"/>
                        </a:ext>
                      </a:extLst>
                    </a:gridCol>
                    <a:gridCol w="909761">
                      <a:extLst>
                        <a:ext uri="{9D8B030D-6E8A-4147-A177-3AD203B41FA5}">
                          <a16:colId xmlns:a16="http://schemas.microsoft.com/office/drawing/2014/main" val="571962277"/>
                        </a:ext>
                      </a:extLst>
                    </a:gridCol>
                    <a:gridCol w="909761">
                      <a:extLst>
                        <a:ext uri="{9D8B030D-6E8A-4147-A177-3AD203B41FA5}">
                          <a16:colId xmlns:a16="http://schemas.microsoft.com/office/drawing/2014/main" val="443669857"/>
                        </a:ext>
                      </a:extLst>
                    </a:gridCol>
                    <a:gridCol w="909761">
                      <a:extLst>
                        <a:ext uri="{9D8B030D-6E8A-4147-A177-3AD203B41FA5}">
                          <a16:colId xmlns:a16="http://schemas.microsoft.com/office/drawing/2014/main" val="4184277788"/>
                        </a:ext>
                      </a:extLst>
                    </a:gridCol>
                    <a:gridCol w="909761">
                      <a:extLst>
                        <a:ext uri="{9D8B030D-6E8A-4147-A177-3AD203B41FA5}">
                          <a16:colId xmlns:a16="http://schemas.microsoft.com/office/drawing/2014/main" val="99512603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𝐦𝐢𝐧</m:t>
                                </m:r>
                                <m:r>
                                  <a:rPr lang="en-US" i="1" dirty="0"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b="1" i="1" smtClean="0">
                                        <a:latin typeface="Cambria Math" panose="02040503050406030204" pitchFamily="18" charset="0"/>
                                      </a:rPr>
                                      <m:t>𝑸</m:t>
                                    </m:r>
                                  </m:e>
                                  <m:sub>
                                    <m:r>
                                      <a:rPr lang="en-CA" b="1" i="1" smtClean="0">
                                        <a:latin typeface="Cambria Math" panose="02040503050406030204" pitchFamily="18" charset="0"/>
                                      </a:rPr>
                                      <m:t>𝟏</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𝐦</m:t>
                                </m:r>
                                <m:r>
                                  <a:rPr lang="en-CA" b="1" i="0" dirty="0" smtClean="0">
                                    <a:latin typeface="Cambria Math" panose="02040503050406030204" pitchFamily="18" charset="0"/>
                                  </a:rPr>
                                  <m:t>𝐞</m:t>
                                </m:r>
                                <m:r>
                                  <a:rPr lang="en-CA" b="1" i="0" dirty="0" smtClean="0">
                                    <a:latin typeface="Cambria Math" panose="02040503050406030204" pitchFamily="18" charset="0"/>
                                  </a:rPr>
                                  <m:t>𝐝</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b="1" i="1" smtClean="0">
                                        <a:latin typeface="Cambria Math" panose="02040503050406030204" pitchFamily="18" charset="0"/>
                                      </a:rPr>
                                      <m:t>𝑸</m:t>
                                    </m:r>
                                  </m:e>
                                  <m:sub>
                                    <m:r>
                                      <a:rPr lang="en-CA"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1" i="0" dirty="0" smtClean="0">
                                    <a:latin typeface="Cambria Math" panose="02040503050406030204" pitchFamily="18" charset="0"/>
                                  </a:rPr>
                                  <m:t>𝐦</m:t>
                                </m:r>
                                <m:r>
                                  <a:rPr lang="en-CA" b="1" i="0" dirty="0" smtClean="0">
                                    <a:latin typeface="Cambria Math" panose="02040503050406030204" pitchFamily="18" charset="0"/>
                                  </a:rPr>
                                  <m:t>𝐚𝐱</m:t>
                                </m:r>
                              </m:oMath>
                            </m:oMathPara>
                          </a14:m>
                          <a:endParaRPr lang="en-US" dirty="0"/>
                        </a:p>
                      </a:txBody>
                      <a:tcPr/>
                    </a:tc>
                    <a:extLst>
                      <a:ext uri="{0D108BD9-81ED-4DB2-BD59-A6C34878D82A}">
                        <a16:rowId xmlns:a16="http://schemas.microsoft.com/office/drawing/2014/main" val="2209346892"/>
                      </a:ext>
                    </a:extLst>
                  </a:tr>
                  <a:tr h="370840">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5.5</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15.5</m:t>
                                </m:r>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31</m:t>
                                </m:r>
                              </m:oMath>
                            </m:oMathPara>
                          </a14:m>
                          <a:endParaRPr lang="en-US" dirty="0"/>
                        </a:p>
                      </a:txBody>
                      <a:tcPr/>
                    </a:tc>
                    <a:extLst>
                      <a:ext uri="{0D108BD9-81ED-4DB2-BD59-A6C34878D82A}">
                        <a16:rowId xmlns:a16="http://schemas.microsoft.com/office/drawing/2014/main" val="186612914"/>
                      </a:ext>
                    </a:extLst>
                  </a:tr>
                </a:tbl>
              </a:graphicData>
            </a:graphic>
          </p:graphicFrame>
        </mc:Choice>
        <mc:Fallback>
          <p:graphicFrame>
            <p:nvGraphicFramePr>
              <p:cNvPr id="7" name="Table 7">
                <a:extLst>
                  <a:ext uri="{FF2B5EF4-FFF2-40B4-BE49-F238E27FC236}">
                    <a16:creationId xmlns:a16="http://schemas.microsoft.com/office/drawing/2014/main" id="{468C4696-2092-FF4C-A472-7DFC6504C1DC}"/>
                  </a:ext>
                </a:extLst>
              </p:cNvPr>
              <p:cNvGraphicFramePr>
                <a:graphicFrameLocks noGrp="1"/>
              </p:cNvGraphicFramePr>
              <p:nvPr>
                <p:extLst>
                  <p:ext uri="{D42A27DB-BD31-4B8C-83A1-F6EECF244321}">
                    <p14:modId xmlns:p14="http://schemas.microsoft.com/office/powerpoint/2010/main" val="2158822246"/>
                  </p:ext>
                </p:extLst>
              </p:nvPr>
            </p:nvGraphicFramePr>
            <p:xfrm>
              <a:off x="478095" y="5394250"/>
              <a:ext cx="4448309" cy="741680"/>
            </p:xfrm>
            <a:graphic>
              <a:graphicData uri="http://schemas.openxmlformats.org/drawingml/2006/table">
                <a:tbl>
                  <a:tblPr firstRow="1" bandRow="1">
                    <a:tableStyleId>{5C22544A-7EE6-4342-B048-85BDC9FD1C3A}</a:tableStyleId>
                  </a:tblPr>
                  <a:tblGrid>
                    <a:gridCol w="809265">
                      <a:extLst>
                        <a:ext uri="{9D8B030D-6E8A-4147-A177-3AD203B41FA5}">
                          <a16:colId xmlns:a16="http://schemas.microsoft.com/office/drawing/2014/main" val="2070831223"/>
                        </a:ext>
                      </a:extLst>
                    </a:gridCol>
                    <a:gridCol w="909761">
                      <a:extLst>
                        <a:ext uri="{9D8B030D-6E8A-4147-A177-3AD203B41FA5}">
                          <a16:colId xmlns:a16="http://schemas.microsoft.com/office/drawing/2014/main" val="571962277"/>
                        </a:ext>
                      </a:extLst>
                    </a:gridCol>
                    <a:gridCol w="909761">
                      <a:extLst>
                        <a:ext uri="{9D8B030D-6E8A-4147-A177-3AD203B41FA5}">
                          <a16:colId xmlns:a16="http://schemas.microsoft.com/office/drawing/2014/main" val="443669857"/>
                        </a:ext>
                      </a:extLst>
                    </a:gridCol>
                    <a:gridCol w="909761">
                      <a:extLst>
                        <a:ext uri="{9D8B030D-6E8A-4147-A177-3AD203B41FA5}">
                          <a16:colId xmlns:a16="http://schemas.microsoft.com/office/drawing/2014/main" val="4184277788"/>
                        </a:ext>
                      </a:extLst>
                    </a:gridCol>
                    <a:gridCol w="909761">
                      <a:extLst>
                        <a:ext uri="{9D8B030D-6E8A-4147-A177-3AD203B41FA5}">
                          <a16:colId xmlns:a16="http://schemas.microsoft.com/office/drawing/2014/main" val="995126039"/>
                        </a:ext>
                      </a:extLst>
                    </a:gridCol>
                  </a:tblGrid>
                  <a:tr h="370840">
                    <a:tc>
                      <a:txBody>
                        <a:bodyPr/>
                        <a:lstStyle/>
                        <a:p>
                          <a:endParaRPr lang="en-US"/>
                        </a:p>
                      </a:txBody>
                      <a:tcPr>
                        <a:blipFill>
                          <a:blip r:embed="rId4"/>
                          <a:stretch>
                            <a:fillRect l="-1563" t="-3333" r="-453125" b="-103333"/>
                          </a:stretch>
                        </a:blipFill>
                      </a:tcPr>
                    </a:tc>
                    <a:tc>
                      <a:txBody>
                        <a:bodyPr/>
                        <a:lstStyle/>
                        <a:p>
                          <a:endParaRPr lang="en-US"/>
                        </a:p>
                      </a:txBody>
                      <a:tcPr>
                        <a:blipFill>
                          <a:blip r:embed="rId4"/>
                          <a:stretch>
                            <a:fillRect l="-90278" t="-3333" r="-302778" b="-103333"/>
                          </a:stretch>
                        </a:blipFill>
                      </a:tcPr>
                    </a:tc>
                    <a:tc>
                      <a:txBody>
                        <a:bodyPr/>
                        <a:lstStyle/>
                        <a:p>
                          <a:endParaRPr lang="en-US"/>
                        </a:p>
                      </a:txBody>
                      <a:tcPr>
                        <a:blipFill>
                          <a:blip r:embed="rId4"/>
                          <a:stretch>
                            <a:fillRect l="-192958" t="-3333" r="-207042" b="-103333"/>
                          </a:stretch>
                        </a:blipFill>
                      </a:tcPr>
                    </a:tc>
                    <a:tc>
                      <a:txBody>
                        <a:bodyPr/>
                        <a:lstStyle/>
                        <a:p>
                          <a:endParaRPr lang="en-US"/>
                        </a:p>
                      </a:txBody>
                      <a:tcPr>
                        <a:blipFill>
                          <a:blip r:embed="rId4"/>
                          <a:stretch>
                            <a:fillRect l="-288889" t="-3333" r="-104167" b="-103333"/>
                          </a:stretch>
                        </a:blipFill>
                      </a:tcPr>
                    </a:tc>
                    <a:tc>
                      <a:txBody>
                        <a:bodyPr/>
                        <a:lstStyle/>
                        <a:p>
                          <a:endParaRPr lang="en-US"/>
                        </a:p>
                      </a:txBody>
                      <a:tcPr>
                        <a:blipFill>
                          <a:blip r:embed="rId4"/>
                          <a:stretch>
                            <a:fillRect l="-388889" t="-3333" r="-4167" b="-103333"/>
                          </a:stretch>
                        </a:blipFill>
                      </a:tcPr>
                    </a:tc>
                    <a:extLst>
                      <a:ext uri="{0D108BD9-81ED-4DB2-BD59-A6C34878D82A}">
                        <a16:rowId xmlns:a16="http://schemas.microsoft.com/office/drawing/2014/main" val="2209346892"/>
                      </a:ext>
                    </a:extLst>
                  </a:tr>
                  <a:tr h="370840">
                    <a:tc>
                      <a:txBody>
                        <a:bodyPr/>
                        <a:lstStyle/>
                        <a:p>
                          <a:endParaRPr lang="en-US"/>
                        </a:p>
                      </a:txBody>
                      <a:tcPr>
                        <a:blipFill>
                          <a:blip r:embed="rId4"/>
                          <a:stretch>
                            <a:fillRect l="-1563" t="-103333" r="-453125" b="-3333"/>
                          </a:stretch>
                        </a:blipFill>
                      </a:tcPr>
                    </a:tc>
                    <a:tc>
                      <a:txBody>
                        <a:bodyPr/>
                        <a:lstStyle/>
                        <a:p>
                          <a:endParaRPr lang="en-US"/>
                        </a:p>
                      </a:txBody>
                      <a:tcPr>
                        <a:blipFill>
                          <a:blip r:embed="rId4"/>
                          <a:stretch>
                            <a:fillRect l="-90278" t="-103333" r="-302778" b="-3333"/>
                          </a:stretch>
                        </a:blipFill>
                      </a:tcPr>
                    </a:tc>
                    <a:tc>
                      <a:txBody>
                        <a:bodyPr/>
                        <a:lstStyle/>
                        <a:p>
                          <a:endParaRPr lang="en-US"/>
                        </a:p>
                      </a:txBody>
                      <a:tcPr>
                        <a:blipFill>
                          <a:blip r:embed="rId4"/>
                          <a:stretch>
                            <a:fillRect l="-192958" t="-103333" r="-207042" b="-3333"/>
                          </a:stretch>
                        </a:blipFill>
                      </a:tcPr>
                    </a:tc>
                    <a:tc>
                      <a:txBody>
                        <a:bodyPr/>
                        <a:lstStyle/>
                        <a:p>
                          <a:endParaRPr lang="en-US"/>
                        </a:p>
                      </a:txBody>
                      <a:tcPr>
                        <a:blipFill>
                          <a:blip r:embed="rId4"/>
                          <a:stretch>
                            <a:fillRect l="-288889" t="-103333" r="-104167" b="-3333"/>
                          </a:stretch>
                        </a:blipFill>
                      </a:tcPr>
                    </a:tc>
                    <a:tc>
                      <a:txBody>
                        <a:bodyPr/>
                        <a:lstStyle/>
                        <a:p>
                          <a:endParaRPr lang="en-US"/>
                        </a:p>
                      </a:txBody>
                      <a:tcPr>
                        <a:blipFill>
                          <a:blip r:embed="rId4"/>
                          <a:stretch>
                            <a:fillRect l="-388889" t="-103333" r="-4167" b="-3333"/>
                          </a:stretch>
                        </a:blipFill>
                      </a:tcPr>
                    </a:tc>
                    <a:extLst>
                      <a:ext uri="{0D108BD9-81ED-4DB2-BD59-A6C34878D82A}">
                        <a16:rowId xmlns:a16="http://schemas.microsoft.com/office/drawing/2014/main" val="186612914"/>
                      </a:ext>
                    </a:extLst>
                  </a:tr>
                </a:tbl>
              </a:graphicData>
            </a:graphic>
          </p:graphicFrame>
        </mc:Fallback>
      </mc:AlternateContent>
      <p:sp>
        <p:nvSpPr>
          <p:cNvPr id="8" name="Rectangle 7">
            <a:extLst>
              <a:ext uri="{FF2B5EF4-FFF2-40B4-BE49-F238E27FC236}">
                <a16:creationId xmlns:a16="http://schemas.microsoft.com/office/drawing/2014/main" id="{49EB4546-01F1-DC4D-BC61-6E88E488AFB0}"/>
              </a:ext>
            </a:extLst>
          </p:cNvPr>
          <p:cNvSpPr/>
          <p:nvPr/>
        </p:nvSpPr>
        <p:spPr>
          <a:xfrm>
            <a:off x="5781615" y="701105"/>
            <a:ext cx="5620676" cy="707886"/>
          </a:xfrm>
          <a:prstGeom prst="rect">
            <a:avLst/>
          </a:prstGeom>
        </p:spPr>
        <p:txBody>
          <a:bodyPr wrap="square">
            <a:spAutoFit/>
          </a:bodyPr>
          <a:lstStyle/>
          <a:p>
            <a:pPr algn="just">
              <a:buFont typeface="Franklin Gothic Book" panose="020B0503020102020204" pitchFamily="34" charset="0"/>
              <a:buNone/>
            </a:pPr>
            <a:r>
              <a:rPr lang="fr-FR" sz="2000" dirty="0">
                <a:latin typeface="Dagny OT" panose="020B0504020201020104" pitchFamily="34" charset="77"/>
              </a:rPr>
              <a:t>Est-il plus probable que l'on observe entre 5 et 15 accidents un jour donné, ou entre 25 et 35 ?</a:t>
            </a:r>
            <a:endParaRPr lang="en-US" sz="2000" dirty="0">
              <a:latin typeface="Dagny OT" panose="020B0504020201020104" pitchFamily="34" charset="77"/>
            </a:endParaRPr>
          </a:p>
        </p:txBody>
      </p:sp>
    </p:spTree>
    <p:extLst>
      <p:ext uri="{BB962C8B-B14F-4D97-AF65-F5344CB8AC3E}">
        <p14:creationId xmlns:p14="http://schemas.microsoft.com/office/powerpoint/2010/main" val="31446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60D75-B8D1-3C4E-9AFA-B2197B5886F6}"/>
              </a:ext>
            </a:extLst>
          </p:cNvPr>
          <p:cNvSpPr>
            <a:spLocks noGrp="1"/>
          </p:cNvSpPr>
          <p:nvPr>
            <p:ph type="title"/>
          </p:nvPr>
        </p:nvSpPr>
        <p:spPr/>
        <p:txBody>
          <a:bodyPr/>
          <a:lstStyle/>
          <a:p>
            <a:r>
              <a:rPr lang="en-US" b="1" dirty="0"/>
              <a:t>ASYMÉTRIE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419E96-1D8D-FE43-A44C-96C04800EBB0}"/>
                  </a:ext>
                </a:extLst>
              </p:cNvPr>
              <p:cNvSpPr>
                <a:spLocks noGrp="1"/>
              </p:cNvSpPr>
              <p:nvPr>
                <p:ph idx="1"/>
              </p:nvPr>
            </p:nvSpPr>
            <p:spPr>
              <a:xfrm>
                <a:off x="1371600" y="2286000"/>
                <a:ext cx="10321636" cy="3581400"/>
              </a:xfrm>
            </p:spPr>
            <p:txBody>
              <a:bodyPr>
                <a:normAutofit lnSpcReduction="10000"/>
              </a:bodyPr>
              <a:lstStyle/>
              <a:p>
                <a:pPr marL="0" indent="0" algn="just">
                  <a:lnSpc>
                    <a:spcPct val="110000"/>
                  </a:lnSpc>
                  <a:buNone/>
                </a:pPr>
                <a:r>
                  <a:rPr lang="fr-FR" dirty="0">
                    <a:latin typeface="Dagny OT" panose="020B0504020201020104" pitchFamily="34" charset="77"/>
                  </a:rPr>
                  <a:t>Si la distribution des données est </a:t>
                </a:r>
                <a:r>
                  <a:rPr lang="fr-FR" b="1" dirty="0">
                    <a:latin typeface="Dagny OT" panose="020B0504020201020104" pitchFamily="34" charset="77"/>
                  </a:rPr>
                  <a:t>symétrique</a:t>
                </a:r>
                <a:r>
                  <a:rPr lang="fr-FR" dirty="0">
                    <a:latin typeface="Dagny OT" panose="020B0504020201020104" pitchFamily="34" charset="77"/>
                  </a:rPr>
                  <a:t>, alors médiane = moyenne, et</a:t>
                </a:r>
                <a14:m>
                  <m:oMath xmlns:m="http://schemas.openxmlformats.org/officeDocument/2006/math">
                    <m:r>
                      <a:rPr lang="en-CA" b="0" i="0"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CA" dirty="0">
                            <a:latin typeface="Cambria Math" panose="02040503050406030204" pitchFamily="18" charset="0"/>
                          </a:rPr>
                          <m:t>𝑄</m:t>
                        </m:r>
                      </m:e>
                      <m:sub>
                        <m:r>
                          <a:rPr lang="en-CA" b="0" i="0" dirty="0" smtClean="0">
                            <a:latin typeface="Cambria Math" panose="02040503050406030204" pitchFamily="18" charset="0"/>
                          </a:rPr>
                          <m:t>1</m:t>
                        </m:r>
                      </m:sub>
                    </m:sSub>
                    <m:r>
                      <a:rPr lang="en-CA" i="1" dirty="0">
                        <a:latin typeface="Cambria Math" panose="02040503050406030204" pitchFamily="18" charset="0"/>
                      </a:rPr>
                      <m:t> </m:t>
                    </m:r>
                  </m:oMath>
                </a14:m>
                <a:r>
                  <a:rPr lang="en-US" dirty="0">
                    <a:latin typeface="Dagny OT" panose="020B0504020201020104" pitchFamily="34" charset="77"/>
                  </a:rPr>
                  <a:t>et </a:t>
                </a:r>
                <a14:m>
                  <m:oMath xmlns:m="http://schemas.openxmlformats.org/officeDocument/2006/math">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3</m:t>
                        </m:r>
                      </m:sub>
                    </m:sSub>
                    <m:r>
                      <a:rPr lang="en-CA" i="1" dirty="0">
                        <a:latin typeface="Cambria Math" panose="02040503050406030204" pitchFamily="18" charset="0"/>
                      </a:rPr>
                      <m:t> </m:t>
                    </m:r>
                  </m:oMath>
                </a14:m>
                <a:r>
                  <a:rPr lang="fr-FR" dirty="0">
                    <a:latin typeface="Dagny OT" panose="020B0504020201020104" pitchFamily="34" charset="77"/>
                  </a:rPr>
                  <a:t>sont équidistants de la médiane </a:t>
                </a:r>
                <a:r>
                  <a:rPr lang="en-US" dirty="0">
                    <a:latin typeface="Dagny OT" panose="020B0504020201020104" pitchFamily="34" charset="77"/>
                  </a:rPr>
                  <a:t>: </a:t>
                </a:r>
                <a14:m>
                  <m:oMath xmlns:m="http://schemas.openxmlformats.org/officeDocument/2006/math">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3</m:t>
                        </m:r>
                      </m:sub>
                    </m:sSub>
                    <m:r>
                      <a:rPr lang="en-CA" dirty="0">
                        <a:latin typeface="Cambria Math" panose="02040503050406030204" pitchFamily="18" charset="0"/>
                      </a:rPr>
                      <m: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2</m:t>
                        </m:r>
                      </m:sub>
                    </m:sSub>
                    <m:r>
                      <a:rPr lang="en-CA" i="1" dirty="0">
                        <a:latin typeface="Cambria Math" panose="02040503050406030204" pitchFamily="18" charset="0"/>
                        <a:ea typeface="Cambria Math" panose="02040503050406030204" pitchFamily="18" charset="0"/>
                      </a:rPr>
                      <m: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2</m:t>
                        </m:r>
                      </m:sub>
                    </m:sSub>
                    <m:r>
                      <a:rPr lang="en-CA" dirty="0">
                        <a:latin typeface="Cambria Math" panose="02040503050406030204" pitchFamily="18" charset="0"/>
                      </a:rPr>
                      <m: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1</m:t>
                        </m:r>
                      </m:sub>
                    </m:sSub>
                  </m:oMath>
                </a14:m>
                <a:r>
                  <a:rPr lang="en-US" dirty="0">
                    <a:latin typeface="Dagny OT" panose="020B0504020201020104" pitchFamily="34" charset="77"/>
                  </a:rPr>
                  <a:t>.</a:t>
                </a:r>
              </a:p>
              <a:p>
                <a:pPr marL="0" indent="0" algn="just">
                  <a:lnSpc>
                    <a:spcPct val="110000"/>
                  </a:lnSpc>
                  <a:buNone/>
                </a:pPr>
                <a:endParaRPr lang="en-US" sz="500" dirty="0">
                  <a:latin typeface="Dagny OT" panose="020B0504020201020104" pitchFamily="34" charset="77"/>
                </a:endParaRPr>
              </a:p>
              <a:p>
                <a:pPr marL="0" indent="0" algn="just">
                  <a:lnSpc>
                    <a:spcPct val="110000"/>
                  </a:lnSpc>
                  <a:buNone/>
                </a:pPr>
                <a:r>
                  <a:rPr lang="en-US" dirty="0" err="1">
                    <a:latin typeface="Dagny OT" panose="020B0504020201020104" pitchFamily="34" charset="77"/>
                  </a:rPr>
                  <a:t>Autrement</a:t>
                </a:r>
                <a:r>
                  <a:rPr lang="en-US" dirty="0">
                    <a:latin typeface="Dagny OT" panose="020B0504020201020104" pitchFamily="34" charset="77"/>
                  </a:rPr>
                  <a:t> : </a:t>
                </a:r>
              </a:p>
              <a:p>
                <a:pPr algn="just">
                  <a:lnSpc>
                    <a:spcPct val="110000"/>
                  </a:lnSpc>
                  <a:buFont typeface="Wingdings" pitchFamily="2" charset="2"/>
                  <a:buChar char="§"/>
                </a:pPr>
                <a:r>
                  <a:rPr lang="en-US" dirty="0" err="1">
                    <a:latin typeface="Dagny OT" panose="020B0504020201020104" pitchFamily="34" charset="77"/>
                  </a:rPr>
                  <a:t>si</a:t>
                </a:r>
                <a:r>
                  <a:rPr lang="en-US" dirty="0">
                    <a:latin typeface="Dagny OT" panose="020B0504020201020104" pitchFamily="34" charset="77"/>
                  </a:rPr>
                  <a:t> </a:t>
                </a:r>
                <a14:m>
                  <m:oMath xmlns:m="http://schemas.openxmlformats.org/officeDocument/2006/math">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3</m:t>
                        </m:r>
                      </m:sub>
                    </m:sSub>
                    <m:r>
                      <a:rPr lang="en-CA" dirty="0">
                        <a:latin typeface="Cambria Math" panose="02040503050406030204" pitchFamily="18" charset="0"/>
                      </a:rPr>
                      <m: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b="0" i="0" dirty="0" smtClean="0">
                            <a:latin typeface="Cambria Math" panose="02040503050406030204" pitchFamily="18" charset="0"/>
                          </a:rPr>
                          <m:t>2</m:t>
                        </m:r>
                      </m:sub>
                    </m:sSub>
                    <m:r>
                      <a:rPr lang="en-CA" b="0" i="1" dirty="0" smtClean="0">
                        <a:latin typeface="Cambria Math" panose="02040503050406030204" pitchFamily="18" charset="0"/>
                      </a:rPr>
                      <m:t>&gt;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b="0" i="0" dirty="0" smtClean="0">
                            <a:latin typeface="Cambria Math" panose="02040503050406030204" pitchFamily="18" charset="0"/>
                          </a:rPr>
                          <m:t>2</m:t>
                        </m:r>
                      </m:sub>
                    </m:sSub>
                    <m:r>
                      <a:rPr lang="en-CA" dirty="0">
                        <a:latin typeface="Cambria Math" panose="02040503050406030204" pitchFamily="18" charset="0"/>
                      </a:rPr>
                      <m: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1</m:t>
                        </m:r>
                      </m:sub>
                    </m:sSub>
                  </m:oMath>
                </a14:m>
                <a:r>
                  <a:rPr lang="fr-FR" dirty="0">
                    <a:latin typeface="Dagny OT" panose="020B0504020201020104" pitchFamily="34" charset="77"/>
                  </a:rPr>
                  <a:t>, la distribution des données est </a:t>
                </a:r>
                <a:r>
                  <a:rPr lang="fr-FR" b="1" dirty="0">
                    <a:latin typeface="Dagny OT" panose="020B0504020201020104" pitchFamily="34" charset="77"/>
                  </a:rPr>
                  <a:t>asymétrique vers la droite</a:t>
                </a:r>
                <a:r>
                  <a:rPr lang="fr-FR" dirty="0">
                    <a:latin typeface="Dagny OT" panose="020B0504020201020104" pitchFamily="34" charset="77"/>
                  </a:rPr>
                  <a:t>.</a:t>
                </a:r>
                <a:endParaRPr lang="en-US" sz="600" dirty="0">
                  <a:latin typeface="Dagny OT" panose="020B0504020201020104" pitchFamily="34" charset="77"/>
                </a:endParaRPr>
              </a:p>
              <a:p>
                <a:pPr algn="just">
                  <a:lnSpc>
                    <a:spcPct val="110000"/>
                  </a:lnSpc>
                  <a:buFont typeface="Wingdings" pitchFamily="2" charset="2"/>
                  <a:buChar char="§"/>
                </a:pPr>
                <a:r>
                  <a:rPr lang="en-US" dirty="0" err="1">
                    <a:latin typeface="Dagny OT" panose="020B0504020201020104" pitchFamily="34" charset="77"/>
                  </a:rPr>
                  <a:t>si</a:t>
                </a:r>
                <a:r>
                  <a:rPr lang="en-US" dirty="0">
                    <a:latin typeface="Dagny OT" panose="020B0504020201020104" pitchFamily="34" charset="77"/>
                  </a:rPr>
                  <a:t> </a:t>
                </a:r>
                <a14:m>
                  <m:oMath xmlns:m="http://schemas.openxmlformats.org/officeDocument/2006/math">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3</m:t>
                        </m:r>
                      </m:sub>
                    </m:sSub>
                    <m:r>
                      <a:rPr lang="en-CA" dirty="0">
                        <a:latin typeface="Cambria Math" panose="02040503050406030204" pitchFamily="18" charset="0"/>
                      </a:rPr>
                      <m: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2</m:t>
                        </m:r>
                      </m:sub>
                    </m:sSub>
                    <m:r>
                      <a:rPr lang="en-CA" b="0" i="1" dirty="0" smtClean="0">
                        <a:latin typeface="Cambria Math" panose="02040503050406030204" pitchFamily="18" charset="0"/>
                      </a:rPr>
                      <m:t>&lt;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2</m:t>
                        </m:r>
                      </m:sub>
                    </m:sSub>
                    <m:r>
                      <a:rPr lang="en-CA" dirty="0">
                        <a:latin typeface="Cambria Math" panose="02040503050406030204" pitchFamily="18" charset="0"/>
                      </a:rPr>
                      <m: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1</m:t>
                        </m:r>
                      </m:sub>
                    </m:sSub>
                  </m:oMath>
                </a14:m>
                <a:r>
                  <a:rPr lang="en-US" dirty="0">
                    <a:latin typeface="Dagny OT" panose="020B0504020201020104" pitchFamily="34" charset="77"/>
                  </a:rPr>
                  <a:t>, </a:t>
                </a:r>
                <a:r>
                  <a:rPr lang="fr-FR" dirty="0">
                    <a:latin typeface="Dagny OT" panose="020B0504020201020104" pitchFamily="34" charset="77"/>
                  </a:rPr>
                  <a:t>la distribution des données est </a:t>
                </a:r>
                <a:r>
                  <a:rPr lang="fr-FR" b="1" dirty="0">
                    <a:latin typeface="Dagny OT" panose="020B0504020201020104" pitchFamily="34" charset="77"/>
                  </a:rPr>
                  <a:t>asymétrique vers la gauche</a:t>
                </a:r>
                <a:endParaRPr lang="en-US" sz="500" dirty="0">
                  <a:latin typeface="Dagny OT" panose="020B0504020201020104" pitchFamily="34" charset="77"/>
                </a:endParaRPr>
              </a:p>
              <a:p>
                <a:pPr marL="0" indent="0" algn="just">
                  <a:lnSpc>
                    <a:spcPct val="110000"/>
                  </a:lnSpc>
                  <a:buNone/>
                </a:pPr>
                <a:endParaRPr lang="en-US" sz="500" dirty="0">
                  <a:latin typeface="Dagny OT" panose="020B0504020201020104" pitchFamily="34" charset="77"/>
                </a:endParaRPr>
              </a:p>
              <a:p>
                <a:pPr marL="0" indent="0" algn="just">
                  <a:lnSpc>
                    <a:spcPct val="110000"/>
                  </a:lnSpc>
                  <a:buNone/>
                </a:pPr>
                <a:r>
                  <a:rPr lang="en-US" dirty="0" err="1">
                    <a:latin typeface="Dagny OT" panose="020B0504020201020104" pitchFamily="34" charset="77"/>
                  </a:rPr>
                  <a:t>Dans</a:t>
                </a:r>
                <a:r>
                  <a:rPr lang="en-US" dirty="0">
                    <a:latin typeface="Dagny OT" panose="020B0504020201020104" pitchFamily="34" charset="77"/>
                  </a:rPr>
                  <a:t> </a:t>
                </a:r>
                <a:r>
                  <a:rPr lang="en-US" dirty="0" err="1">
                    <a:latin typeface="Dagny OT" panose="020B0504020201020104" pitchFamily="34" charset="77"/>
                  </a:rPr>
                  <a:t>l'exemple</a:t>
                </a:r>
                <a:r>
                  <a:rPr lang="en-US" dirty="0">
                    <a:latin typeface="Dagny OT" panose="020B0504020201020104" pitchFamily="34" charset="77"/>
                  </a:rPr>
                  <a:t> precedent , </a:t>
                </a:r>
              </a:p>
              <a:p>
                <a:pPr marL="0" indent="0" algn="just">
                  <a:lnSpc>
                    <a:spcPct val="110000"/>
                  </a:lnSpc>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3</m:t>
                          </m:r>
                        </m:sub>
                      </m:sSub>
                      <m:r>
                        <a:rPr lang="en-CA" dirty="0">
                          <a:latin typeface="Cambria Math" panose="02040503050406030204" pitchFamily="18" charset="0"/>
                        </a:rPr>
                        <m: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2</m:t>
                          </m:r>
                        </m:sub>
                      </m:sSub>
                      <m:r>
                        <a:rPr lang="en-CA" b="0" i="1" dirty="0" smtClean="0">
                          <a:latin typeface="Cambria Math" panose="02040503050406030204" pitchFamily="18" charset="0"/>
                        </a:rPr>
                        <m:t>=15.5−9=</m:t>
                      </m:r>
                      <m:r>
                        <a:rPr lang="en-CA" b="1" i="1" dirty="0" smtClean="0">
                          <a:solidFill>
                            <a:srgbClr val="0070C0"/>
                          </a:solidFill>
                          <a:latin typeface="Cambria Math" panose="02040503050406030204" pitchFamily="18" charset="0"/>
                        </a:rPr>
                        <m:t>𝟔</m:t>
                      </m:r>
                      <m:r>
                        <a:rPr lang="en-CA" b="1" i="1" dirty="0" smtClean="0">
                          <a:solidFill>
                            <a:srgbClr val="0070C0"/>
                          </a:solidFill>
                          <a:latin typeface="Cambria Math" panose="02040503050406030204" pitchFamily="18" charset="0"/>
                        </a:rPr>
                        <m:t>.</m:t>
                      </m:r>
                      <m:r>
                        <a:rPr lang="en-CA" b="1" i="1" dirty="0" smtClean="0">
                          <a:solidFill>
                            <a:srgbClr val="0070C0"/>
                          </a:solidFill>
                          <a:latin typeface="Cambria Math" panose="02040503050406030204" pitchFamily="18" charset="0"/>
                        </a:rPr>
                        <m:t>𝟓</m:t>
                      </m:r>
                      <m:r>
                        <a:rPr lang="en-CA" b="0" i="1" dirty="0" smtClean="0">
                          <a:latin typeface="Cambria Math" panose="02040503050406030204" pitchFamily="18" charset="0"/>
                        </a:rPr>
                        <m:t>&gt;</m:t>
                      </m:r>
                      <m:r>
                        <a:rPr lang="en-CA" b="1" i="1" dirty="0" smtClean="0">
                          <a:solidFill>
                            <a:srgbClr val="0070C0"/>
                          </a:solidFill>
                          <a:latin typeface="Cambria Math" panose="02040503050406030204" pitchFamily="18" charset="0"/>
                        </a:rPr>
                        <m:t>𝟑</m:t>
                      </m:r>
                      <m:r>
                        <a:rPr lang="en-CA" b="1" i="1" dirty="0" smtClean="0">
                          <a:solidFill>
                            <a:srgbClr val="0070C0"/>
                          </a:solidFill>
                          <a:latin typeface="Cambria Math" panose="02040503050406030204" pitchFamily="18" charset="0"/>
                        </a:rPr>
                        <m:t>.</m:t>
                      </m:r>
                      <m:r>
                        <a:rPr lang="en-CA" b="1" i="1" dirty="0" smtClean="0">
                          <a:solidFill>
                            <a:srgbClr val="0070C0"/>
                          </a:solidFill>
                          <a:latin typeface="Cambria Math" panose="02040503050406030204" pitchFamily="18" charset="0"/>
                        </a:rPr>
                        <m:t>𝟓</m:t>
                      </m:r>
                      <m:r>
                        <a:rPr lang="en-CA" b="0" i="1" dirty="0" smtClean="0">
                          <a:latin typeface="Cambria Math" panose="02040503050406030204" pitchFamily="18" charset="0"/>
                        </a:rPr>
                        <m:t>=9−5.5=</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2</m:t>
                          </m:r>
                        </m:sub>
                      </m:sSub>
                      <m:r>
                        <a:rPr lang="en-CA" dirty="0">
                          <a:latin typeface="Cambria Math" panose="02040503050406030204" pitchFamily="18" charset="0"/>
                        </a:rPr>
                        <m:t>−</m:t>
                      </m:r>
                      <m:sSub>
                        <m:sSubPr>
                          <m:ctrlPr>
                            <a:rPr lang="en-US" i="1" dirty="0">
                              <a:latin typeface="Cambria Math" panose="02040503050406030204" pitchFamily="18" charset="0"/>
                            </a:rPr>
                          </m:ctrlPr>
                        </m:sSubPr>
                        <m:e>
                          <m:r>
                            <a:rPr lang="en-CA" dirty="0">
                              <a:latin typeface="Cambria Math" panose="02040503050406030204" pitchFamily="18" charset="0"/>
                            </a:rPr>
                            <m:t>𝑄</m:t>
                          </m:r>
                        </m:e>
                        <m:sub>
                          <m:r>
                            <a:rPr lang="en-CA" dirty="0">
                              <a:latin typeface="Cambria Math" panose="02040503050406030204" pitchFamily="18" charset="0"/>
                            </a:rPr>
                            <m:t>1</m:t>
                          </m:r>
                        </m:sub>
                      </m:sSub>
                      <m:r>
                        <a:rPr lang="en-CA" b="0" i="1" dirty="0" smtClean="0">
                          <a:latin typeface="Cambria Math" panose="02040503050406030204" pitchFamily="18" charset="0"/>
                        </a:rPr>
                        <m:t>,</m:t>
                      </m:r>
                    </m:oMath>
                  </m:oMathPara>
                </a14:m>
                <a:endParaRPr lang="en-US" dirty="0">
                  <a:latin typeface="Dagny OT" panose="020B0504020201020104" pitchFamily="34" charset="77"/>
                </a:endParaRPr>
              </a:p>
              <a:p>
                <a:pPr marL="0" indent="0" algn="just">
                  <a:lnSpc>
                    <a:spcPct val="110000"/>
                  </a:lnSpc>
                  <a:buNone/>
                </a:pPr>
                <a:r>
                  <a:rPr lang="fr-FR" dirty="0">
                    <a:latin typeface="Dagny OT" panose="020B0504020201020104" pitchFamily="34" charset="77"/>
                  </a:rPr>
                  <a:t>donc la distribution est asymétrique vers la droite.</a:t>
                </a:r>
                <a:endParaRPr lang="en-US"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F8419E96-1D8D-FE43-A44C-96C04800EBB0}"/>
                  </a:ext>
                </a:extLst>
              </p:cNvPr>
              <p:cNvSpPr>
                <a:spLocks noGrp="1" noRot="1" noChangeAspect="1" noMove="1" noResize="1" noEditPoints="1" noAdjustHandles="1" noChangeArrowheads="1" noChangeShapeType="1" noTextEdit="1"/>
              </p:cNvSpPr>
              <p:nvPr>
                <p:ph idx="1"/>
              </p:nvPr>
            </p:nvSpPr>
            <p:spPr>
              <a:xfrm>
                <a:off x="1371600" y="2286000"/>
                <a:ext cx="10321636" cy="3581400"/>
              </a:xfrm>
              <a:blipFill>
                <a:blip r:embed="rId2"/>
                <a:stretch>
                  <a:fillRect l="-615" t="-707" r="-615" b="-8481"/>
                </a:stretch>
              </a:blipFill>
            </p:spPr>
            <p:txBody>
              <a:bodyPr/>
              <a:lstStyle/>
              <a:p>
                <a:r>
                  <a:rPr lang="en-US">
                    <a:noFill/>
                  </a:rPr>
                  <a:t> </a:t>
                </a:r>
              </a:p>
            </p:txBody>
          </p:sp>
        </mc:Fallback>
      </mc:AlternateContent>
    </p:spTree>
    <p:extLst>
      <p:ext uri="{BB962C8B-B14F-4D97-AF65-F5344CB8AC3E}">
        <p14:creationId xmlns:p14="http://schemas.microsoft.com/office/powerpoint/2010/main" val="66302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AA74-9B83-DA43-80B1-018FD3C59789}"/>
              </a:ext>
            </a:extLst>
          </p:cNvPr>
          <p:cNvSpPr>
            <a:spLocks noGrp="1"/>
          </p:cNvSpPr>
          <p:nvPr>
            <p:ph type="title"/>
          </p:nvPr>
        </p:nvSpPr>
        <p:spPr/>
        <p:txBody>
          <a:bodyPr/>
          <a:lstStyle/>
          <a:p>
            <a:r>
              <a:rPr lang="en-US" b="1" dirty="0"/>
              <a:t>ASYMÉTRIE</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F7CD1E43-1D78-304C-B42C-E08575DD19AE}"/>
              </a:ext>
            </a:extLst>
          </p:cNvPr>
          <p:cNvPicPr>
            <a:picLocks noGrp="1" noChangeAspect="1"/>
          </p:cNvPicPr>
          <p:nvPr>
            <p:ph idx="1"/>
          </p:nvPr>
        </p:nvPicPr>
        <p:blipFill rotWithShape="1">
          <a:blip r:embed="rId2"/>
          <a:srcRect l="2922" t="8808" b="25878"/>
          <a:stretch/>
        </p:blipFill>
        <p:spPr>
          <a:xfrm>
            <a:off x="3104707" y="2601432"/>
            <a:ext cx="6325339" cy="2339163"/>
          </a:xfrm>
        </p:spPr>
      </p:pic>
      <p:sp>
        <p:nvSpPr>
          <p:cNvPr id="7" name="TextBox 6">
            <a:extLst>
              <a:ext uri="{FF2B5EF4-FFF2-40B4-BE49-F238E27FC236}">
                <a16:creationId xmlns:a16="http://schemas.microsoft.com/office/drawing/2014/main" id="{62DD3FDF-329F-574B-8707-F40CF480F7C1}"/>
              </a:ext>
            </a:extLst>
          </p:cNvPr>
          <p:cNvSpPr txBox="1"/>
          <p:nvPr/>
        </p:nvSpPr>
        <p:spPr>
          <a:xfrm>
            <a:off x="3331534" y="3898605"/>
            <a:ext cx="744279" cy="369332"/>
          </a:xfrm>
          <a:prstGeom prst="rect">
            <a:avLst/>
          </a:prstGeom>
          <a:solidFill>
            <a:schemeClr val="bg2"/>
          </a:solidFill>
          <a:ln>
            <a:solidFill>
              <a:schemeClr val="bg2"/>
            </a:solidFill>
          </a:ln>
        </p:spPr>
        <p:txBody>
          <a:bodyPr wrap="square" rtlCol="0">
            <a:spAutoFit/>
          </a:bodyPr>
          <a:lstStyle/>
          <a:p>
            <a:pPr algn="r"/>
            <a:endParaRPr lang="en-US" dirty="0">
              <a:solidFill>
                <a:schemeClr val="tx2"/>
              </a:solidFill>
              <a:latin typeface="Dagny OT" panose="020B0504020201020104" pitchFamily="34" charset="77"/>
            </a:endParaRPr>
          </a:p>
        </p:txBody>
      </p:sp>
      <p:sp>
        <p:nvSpPr>
          <p:cNvPr id="8" name="TextBox 7">
            <a:extLst>
              <a:ext uri="{FF2B5EF4-FFF2-40B4-BE49-F238E27FC236}">
                <a16:creationId xmlns:a16="http://schemas.microsoft.com/office/drawing/2014/main" id="{1FD28006-568F-2D40-9F9C-55C2828C0757}"/>
              </a:ext>
            </a:extLst>
          </p:cNvPr>
          <p:cNvSpPr txBox="1"/>
          <p:nvPr/>
        </p:nvSpPr>
        <p:spPr>
          <a:xfrm>
            <a:off x="8374910" y="3920239"/>
            <a:ext cx="744279" cy="369332"/>
          </a:xfrm>
          <a:prstGeom prst="rect">
            <a:avLst/>
          </a:prstGeom>
          <a:solidFill>
            <a:schemeClr val="bg2"/>
          </a:solidFill>
          <a:ln>
            <a:solidFill>
              <a:schemeClr val="bg2"/>
            </a:solidFill>
          </a:ln>
        </p:spPr>
        <p:txBody>
          <a:bodyPr wrap="square" rtlCol="0">
            <a:spAutoFit/>
          </a:bodyPr>
          <a:lstStyle/>
          <a:p>
            <a:endParaRPr lang="en-US" dirty="0">
              <a:solidFill>
                <a:schemeClr val="tx2"/>
              </a:solidFill>
              <a:latin typeface="Dagny OT" panose="020B0504020201020104" pitchFamily="34" charset="77"/>
            </a:endParaRPr>
          </a:p>
        </p:txBody>
      </p:sp>
      <p:sp>
        <p:nvSpPr>
          <p:cNvPr id="9" name="TextBox 8">
            <a:extLst>
              <a:ext uri="{FF2B5EF4-FFF2-40B4-BE49-F238E27FC236}">
                <a16:creationId xmlns:a16="http://schemas.microsoft.com/office/drawing/2014/main" id="{68E24C16-4771-744C-BD1A-2F8C3D89A67C}"/>
              </a:ext>
            </a:extLst>
          </p:cNvPr>
          <p:cNvSpPr txBox="1"/>
          <p:nvPr/>
        </p:nvSpPr>
        <p:spPr>
          <a:xfrm>
            <a:off x="5691077" y="2257646"/>
            <a:ext cx="933893" cy="923330"/>
          </a:xfrm>
          <a:prstGeom prst="rect">
            <a:avLst/>
          </a:prstGeom>
          <a:solidFill>
            <a:schemeClr val="bg2"/>
          </a:solidFill>
          <a:ln>
            <a:solidFill>
              <a:schemeClr val="bg2"/>
            </a:solidFill>
          </a:ln>
        </p:spPr>
        <p:txBody>
          <a:bodyPr wrap="square" rtlCol="0">
            <a:spAutoFit/>
          </a:bodyPr>
          <a:lstStyle/>
          <a:p>
            <a:pPr algn="ctr"/>
            <a:endParaRPr lang="en-US" dirty="0">
              <a:solidFill>
                <a:schemeClr val="tx2"/>
              </a:solidFill>
              <a:latin typeface="Dagny OT" panose="020B0504020201020104" pitchFamily="34" charset="77"/>
            </a:endParaRPr>
          </a:p>
          <a:p>
            <a:pPr algn="ctr"/>
            <a:endParaRPr lang="en-US" dirty="0">
              <a:solidFill>
                <a:schemeClr val="tx2"/>
              </a:solidFill>
              <a:latin typeface="Dagny OT" panose="020B0504020201020104" pitchFamily="34" charset="77"/>
            </a:endParaRPr>
          </a:p>
          <a:p>
            <a:pPr algn="ctr"/>
            <a:endParaRPr lang="en-US" dirty="0">
              <a:solidFill>
                <a:schemeClr val="tx2"/>
              </a:solidFill>
              <a:latin typeface="Dagny OT" panose="020B0504020201020104" pitchFamily="34" charset="77"/>
            </a:endParaRPr>
          </a:p>
        </p:txBody>
      </p:sp>
      <p:sp>
        <p:nvSpPr>
          <p:cNvPr id="10" name="TextBox 9">
            <a:extLst>
              <a:ext uri="{FF2B5EF4-FFF2-40B4-BE49-F238E27FC236}">
                <a16:creationId xmlns:a16="http://schemas.microsoft.com/office/drawing/2014/main" id="{EBAFCE12-4713-5E41-BCB0-17F5DD499D35}"/>
              </a:ext>
            </a:extLst>
          </p:cNvPr>
          <p:cNvSpPr txBox="1"/>
          <p:nvPr/>
        </p:nvSpPr>
        <p:spPr>
          <a:xfrm>
            <a:off x="8073656" y="3084549"/>
            <a:ext cx="933893" cy="369332"/>
          </a:xfrm>
          <a:prstGeom prst="rect">
            <a:avLst/>
          </a:prstGeom>
          <a:solidFill>
            <a:schemeClr val="bg2"/>
          </a:solidFill>
          <a:ln>
            <a:solidFill>
              <a:schemeClr val="bg2"/>
            </a:solidFill>
          </a:ln>
        </p:spPr>
        <p:txBody>
          <a:bodyPr wrap="square" rtlCol="0">
            <a:spAutoFit/>
          </a:bodyPr>
          <a:lstStyle/>
          <a:p>
            <a:endParaRPr lang="en-US" dirty="0">
              <a:solidFill>
                <a:schemeClr val="tx2"/>
              </a:solidFill>
              <a:latin typeface="Dagny OT" panose="020B0504020201020104" pitchFamily="34" charset="77"/>
            </a:endParaRPr>
          </a:p>
        </p:txBody>
      </p:sp>
      <p:sp>
        <p:nvSpPr>
          <p:cNvPr id="11" name="TextBox 10">
            <a:extLst>
              <a:ext uri="{FF2B5EF4-FFF2-40B4-BE49-F238E27FC236}">
                <a16:creationId xmlns:a16="http://schemas.microsoft.com/office/drawing/2014/main" id="{2AB85FB7-93E8-DB43-ACE6-5AAE5F3268AC}"/>
              </a:ext>
            </a:extLst>
          </p:cNvPr>
          <p:cNvSpPr txBox="1"/>
          <p:nvPr/>
        </p:nvSpPr>
        <p:spPr>
          <a:xfrm>
            <a:off x="3427227" y="3072441"/>
            <a:ext cx="933893" cy="369332"/>
          </a:xfrm>
          <a:prstGeom prst="rect">
            <a:avLst/>
          </a:prstGeom>
          <a:solidFill>
            <a:schemeClr val="bg2"/>
          </a:solidFill>
          <a:ln>
            <a:solidFill>
              <a:schemeClr val="bg2"/>
            </a:solidFill>
          </a:ln>
        </p:spPr>
        <p:txBody>
          <a:bodyPr wrap="square" rtlCol="0">
            <a:spAutoFit/>
          </a:bodyPr>
          <a:lstStyle/>
          <a:p>
            <a:pPr algn="r"/>
            <a:endParaRPr lang="en-US" dirty="0">
              <a:solidFill>
                <a:schemeClr val="tx2"/>
              </a:solidFill>
              <a:latin typeface="Dagny OT" panose="020B0504020201020104" pitchFamily="34" charset="77"/>
            </a:endParaRPr>
          </a:p>
        </p:txBody>
      </p:sp>
      <p:sp>
        <p:nvSpPr>
          <p:cNvPr id="12" name="TextBox 11">
            <a:extLst>
              <a:ext uri="{FF2B5EF4-FFF2-40B4-BE49-F238E27FC236}">
                <a16:creationId xmlns:a16="http://schemas.microsoft.com/office/drawing/2014/main" id="{DFAB89DB-BCF4-7949-9837-D18A6D0EDC26}"/>
              </a:ext>
            </a:extLst>
          </p:cNvPr>
          <p:cNvSpPr txBox="1"/>
          <p:nvPr/>
        </p:nvSpPr>
        <p:spPr>
          <a:xfrm>
            <a:off x="4200229" y="2811644"/>
            <a:ext cx="744279" cy="369332"/>
          </a:xfrm>
          <a:prstGeom prst="rect">
            <a:avLst/>
          </a:prstGeom>
          <a:solidFill>
            <a:schemeClr val="bg2"/>
          </a:solidFill>
          <a:ln>
            <a:solidFill>
              <a:schemeClr val="bg2"/>
            </a:solidFill>
          </a:ln>
        </p:spPr>
        <p:txBody>
          <a:bodyPr wrap="square" rtlCol="0">
            <a:spAutoFit/>
          </a:bodyPr>
          <a:lstStyle/>
          <a:p>
            <a:pPr algn="ctr"/>
            <a:endParaRPr lang="en-US" dirty="0">
              <a:solidFill>
                <a:schemeClr val="tx2"/>
              </a:solidFill>
              <a:latin typeface="Dagny OT" panose="020B0504020201020104" pitchFamily="34" charset="77"/>
            </a:endParaRPr>
          </a:p>
        </p:txBody>
      </p:sp>
      <p:sp>
        <p:nvSpPr>
          <p:cNvPr id="13" name="TextBox 12">
            <a:extLst>
              <a:ext uri="{FF2B5EF4-FFF2-40B4-BE49-F238E27FC236}">
                <a16:creationId xmlns:a16="http://schemas.microsoft.com/office/drawing/2014/main" id="{622EFBEC-3B3A-1840-B112-967279947099}"/>
              </a:ext>
            </a:extLst>
          </p:cNvPr>
          <p:cNvSpPr txBox="1"/>
          <p:nvPr/>
        </p:nvSpPr>
        <p:spPr>
          <a:xfrm>
            <a:off x="7530878" y="2811644"/>
            <a:ext cx="744279" cy="369332"/>
          </a:xfrm>
          <a:prstGeom prst="rect">
            <a:avLst/>
          </a:prstGeom>
          <a:solidFill>
            <a:schemeClr val="bg2"/>
          </a:solidFill>
          <a:ln>
            <a:solidFill>
              <a:schemeClr val="bg2"/>
            </a:solidFill>
          </a:ln>
        </p:spPr>
        <p:txBody>
          <a:bodyPr wrap="square" rtlCol="0">
            <a:spAutoFit/>
          </a:bodyPr>
          <a:lstStyle/>
          <a:p>
            <a:pPr algn="ctr"/>
            <a:endParaRPr lang="en-US" dirty="0">
              <a:solidFill>
                <a:schemeClr val="tx2"/>
              </a:solidFill>
              <a:latin typeface="Dagny OT" panose="020B0504020201020104" pitchFamily="34" charset="77"/>
            </a:endParaRPr>
          </a:p>
        </p:txBody>
      </p:sp>
      <p:sp>
        <p:nvSpPr>
          <p:cNvPr id="14" name="TextBox 13">
            <a:extLst>
              <a:ext uri="{FF2B5EF4-FFF2-40B4-BE49-F238E27FC236}">
                <a16:creationId xmlns:a16="http://schemas.microsoft.com/office/drawing/2014/main" id="{30CCB04B-48BF-0F44-912B-B3AF2F5E2E00}"/>
              </a:ext>
            </a:extLst>
          </p:cNvPr>
          <p:cNvSpPr txBox="1"/>
          <p:nvPr/>
        </p:nvSpPr>
        <p:spPr>
          <a:xfrm>
            <a:off x="5511280" y="5000995"/>
            <a:ext cx="1321839" cy="369332"/>
          </a:xfrm>
          <a:prstGeom prst="rect">
            <a:avLst/>
          </a:prstGeom>
          <a:solidFill>
            <a:schemeClr val="bg2"/>
          </a:solidFill>
          <a:ln>
            <a:solidFill>
              <a:schemeClr val="bg2"/>
            </a:solidFill>
          </a:ln>
        </p:spPr>
        <p:txBody>
          <a:bodyPr wrap="square" rtlCol="0">
            <a:spAutoFit/>
          </a:bodyPr>
          <a:lstStyle/>
          <a:p>
            <a:pPr algn="ctr"/>
            <a:r>
              <a:rPr lang="en-US" dirty="0" err="1">
                <a:solidFill>
                  <a:schemeClr val="tx2"/>
                </a:solidFill>
                <a:latin typeface="Dagny OT" panose="020B0504020201020104" pitchFamily="34" charset="77"/>
              </a:rPr>
              <a:t>symétrique</a:t>
            </a:r>
            <a:endParaRPr lang="en-US" dirty="0">
              <a:solidFill>
                <a:schemeClr val="tx2"/>
              </a:solidFill>
              <a:latin typeface="Dagny OT" panose="020B0504020201020104" pitchFamily="34" charset="77"/>
            </a:endParaRPr>
          </a:p>
        </p:txBody>
      </p:sp>
      <p:sp>
        <p:nvSpPr>
          <p:cNvPr id="15" name="TextBox 14">
            <a:extLst>
              <a:ext uri="{FF2B5EF4-FFF2-40B4-BE49-F238E27FC236}">
                <a16:creationId xmlns:a16="http://schemas.microsoft.com/office/drawing/2014/main" id="{DD077BEA-2DE2-AC4C-A6E6-FFE4029ADA5E}"/>
              </a:ext>
            </a:extLst>
          </p:cNvPr>
          <p:cNvSpPr txBox="1"/>
          <p:nvPr/>
        </p:nvSpPr>
        <p:spPr>
          <a:xfrm>
            <a:off x="3703673" y="5007203"/>
            <a:ext cx="1445143" cy="923330"/>
          </a:xfrm>
          <a:prstGeom prst="rect">
            <a:avLst/>
          </a:prstGeom>
          <a:solidFill>
            <a:schemeClr val="bg2"/>
          </a:solidFill>
          <a:ln>
            <a:solidFill>
              <a:schemeClr val="bg2"/>
            </a:solidFill>
          </a:ln>
        </p:spPr>
        <p:txBody>
          <a:bodyPr wrap="square" rtlCol="0">
            <a:spAutoFit/>
          </a:bodyPr>
          <a:lstStyle/>
          <a:p>
            <a:pPr algn="ctr"/>
            <a:r>
              <a:rPr lang="en-US" dirty="0" err="1">
                <a:solidFill>
                  <a:schemeClr val="tx2"/>
                </a:solidFill>
                <a:latin typeface="Dagny OT" panose="020B0504020201020104" pitchFamily="34" charset="77"/>
              </a:rPr>
              <a:t>asymétrique</a:t>
            </a:r>
            <a:r>
              <a:rPr lang="en-US" dirty="0">
                <a:solidFill>
                  <a:schemeClr val="tx2"/>
                </a:solidFill>
                <a:latin typeface="Dagny OT" panose="020B0504020201020104" pitchFamily="34" charset="77"/>
              </a:rPr>
              <a:t> </a:t>
            </a:r>
            <a:r>
              <a:rPr lang="en-US" dirty="0" err="1">
                <a:solidFill>
                  <a:schemeClr val="tx2"/>
                </a:solidFill>
                <a:latin typeface="Dagny OT" panose="020B0504020201020104" pitchFamily="34" charset="77"/>
              </a:rPr>
              <a:t>vers</a:t>
            </a:r>
            <a:r>
              <a:rPr lang="en-US" dirty="0">
                <a:solidFill>
                  <a:schemeClr val="tx2"/>
                </a:solidFill>
                <a:latin typeface="Dagny OT" panose="020B0504020201020104" pitchFamily="34" charset="77"/>
              </a:rPr>
              <a:t> la gauche</a:t>
            </a:r>
          </a:p>
        </p:txBody>
      </p:sp>
      <p:sp>
        <p:nvSpPr>
          <p:cNvPr id="16" name="TextBox 15">
            <a:extLst>
              <a:ext uri="{FF2B5EF4-FFF2-40B4-BE49-F238E27FC236}">
                <a16:creationId xmlns:a16="http://schemas.microsoft.com/office/drawing/2014/main" id="{51B4B85F-0669-854F-8C22-ABE123096D1B}"/>
              </a:ext>
            </a:extLst>
          </p:cNvPr>
          <p:cNvSpPr txBox="1"/>
          <p:nvPr/>
        </p:nvSpPr>
        <p:spPr>
          <a:xfrm>
            <a:off x="7305896" y="5000995"/>
            <a:ext cx="1535519" cy="646331"/>
          </a:xfrm>
          <a:prstGeom prst="rect">
            <a:avLst/>
          </a:prstGeom>
          <a:solidFill>
            <a:schemeClr val="bg2"/>
          </a:solidFill>
          <a:ln>
            <a:solidFill>
              <a:schemeClr val="bg2"/>
            </a:solidFill>
          </a:ln>
        </p:spPr>
        <p:txBody>
          <a:bodyPr wrap="square" rtlCol="0">
            <a:spAutoFit/>
          </a:bodyPr>
          <a:lstStyle/>
          <a:p>
            <a:pPr algn="ctr"/>
            <a:r>
              <a:rPr lang="en-US" dirty="0" err="1">
                <a:solidFill>
                  <a:schemeClr val="tx2"/>
                </a:solidFill>
                <a:latin typeface="Dagny OT" panose="020B0504020201020104" pitchFamily="34" charset="77"/>
              </a:rPr>
              <a:t>asymétrique</a:t>
            </a:r>
            <a:r>
              <a:rPr lang="en-US" dirty="0">
                <a:solidFill>
                  <a:schemeClr val="tx2"/>
                </a:solidFill>
                <a:latin typeface="Dagny OT" panose="020B0504020201020104" pitchFamily="34" charset="77"/>
              </a:rPr>
              <a:t> </a:t>
            </a:r>
            <a:r>
              <a:rPr lang="en-US" dirty="0" err="1">
                <a:solidFill>
                  <a:schemeClr val="tx2"/>
                </a:solidFill>
                <a:latin typeface="Dagny OT" panose="020B0504020201020104" pitchFamily="34" charset="77"/>
              </a:rPr>
              <a:t>vers</a:t>
            </a:r>
            <a:r>
              <a:rPr lang="en-US" dirty="0">
                <a:solidFill>
                  <a:schemeClr val="tx2"/>
                </a:solidFill>
                <a:latin typeface="Dagny OT" panose="020B0504020201020104" pitchFamily="34" charset="77"/>
              </a:rPr>
              <a:t> la </a:t>
            </a:r>
            <a:r>
              <a:rPr lang="en-US" dirty="0" err="1">
                <a:solidFill>
                  <a:schemeClr val="tx2"/>
                </a:solidFill>
                <a:latin typeface="Dagny OT" panose="020B0504020201020104" pitchFamily="34" charset="77"/>
              </a:rPr>
              <a:t>droite</a:t>
            </a:r>
            <a:endParaRPr lang="en-US" dirty="0">
              <a:solidFill>
                <a:schemeClr val="tx2"/>
              </a:solidFill>
              <a:latin typeface="Dagny OT" panose="020B0504020201020104" pitchFamily="34" charset="77"/>
            </a:endParaRPr>
          </a:p>
        </p:txBody>
      </p:sp>
      <p:sp>
        <p:nvSpPr>
          <p:cNvPr id="17" name="Rectangle 16">
            <a:extLst>
              <a:ext uri="{FF2B5EF4-FFF2-40B4-BE49-F238E27FC236}">
                <a16:creationId xmlns:a16="http://schemas.microsoft.com/office/drawing/2014/main" id="{125C3B5D-87EF-FC4B-80DF-86FC4BAB7BFB}"/>
              </a:ext>
            </a:extLst>
          </p:cNvPr>
          <p:cNvSpPr/>
          <p:nvPr/>
        </p:nvSpPr>
        <p:spPr>
          <a:xfrm>
            <a:off x="1439826" y="5859292"/>
            <a:ext cx="10370288" cy="707886"/>
          </a:xfrm>
          <a:prstGeom prst="rect">
            <a:avLst/>
          </a:prstGeom>
        </p:spPr>
        <p:txBody>
          <a:bodyPr wrap="square">
            <a:spAutoFit/>
          </a:bodyPr>
          <a:lstStyle/>
          <a:p>
            <a:pPr algn="just">
              <a:buFont typeface="Franklin Gothic Book" panose="020B0503020102020204" pitchFamily="34" charset="0"/>
              <a:buNone/>
            </a:pPr>
            <a:r>
              <a:rPr lang="fr-FR" sz="2000" dirty="0">
                <a:solidFill>
                  <a:schemeClr val="tx2"/>
                </a:solidFill>
                <a:latin typeface="Dagny OT" panose="020B0504020201020104" pitchFamily="34" charset="77"/>
              </a:rPr>
              <a:t>La forme d'un ensemble de données peut être utilisée pour suggérer un modèle analytique pour la situation d'intérêt.</a:t>
            </a:r>
            <a:endParaRPr lang="en-US" sz="2000" dirty="0">
              <a:solidFill>
                <a:schemeClr val="tx2"/>
              </a:solidFill>
              <a:latin typeface="Dagny OT" panose="020B0504020201020104" pitchFamily="34" charset="77"/>
            </a:endParaRPr>
          </a:p>
        </p:txBody>
      </p:sp>
    </p:spTree>
    <p:extLst>
      <p:ext uri="{BB962C8B-B14F-4D97-AF65-F5344CB8AC3E}">
        <p14:creationId xmlns:p14="http://schemas.microsoft.com/office/powerpoint/2010/main" val="323833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CORRÉLATION</a:t>
            </a:r>
          </a:p>
        </p:txBody>
      </p:sp>
      <p:sp>
        <p:nvSpPr>
          <p:cNvPr id="3" name="Text Placeholder 2"/>
          <p:cNvSpPr>
            <a:spLocks noGrp="1"/>
          </p:cNvSpPr>
          <p:nvPr>
            <p:ph type="body" idx="1"/>
          </p:nvPr>
        </p:nvSpPr>
        <p:spPr/>
        <p:txBody>
          <a:bodyPr/>
          <a:lstStyle/>
          <a:p>
            <a:r>
              <a:rPr lang="fr-FR" dirty="0"/>
              <a:t>TECHNIQUES DE BASE D’ANALYSE DES DONNÉES</a:t>
            </a:r>
            <a:endParaRPr lang="en-US" dirty="0"/>
          </a:p>
        </p:txBody>
      </p:sp>
    </p:spTree>
    <p:extLst>
      <p:ext uri="{BB962C8B-B14F-4D97-AF65-F5344CB8AC3E}">
        <p14:creationId xmlns:p14="http://schemas.microsoft.com/office/powerpoint/2010/main" val="261670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C263-6463-074E-8A3B-1278EB22B274}"/>
              </a:ext>
            </a:extLst>
          </p:cNvPr>
          <p:cNvSpPr>
            <a:spLocks noGrp="1"/>
          </p:cNvSpPr>
          <p:nvPr>
            <p:ph type="title"/>
          </p:nvPr>
        </p:nvSpPr>
        <p:spPr/>
        <p:txBody>
          <a:bodyPr/>
          <a:lstStyle/>
          <a:p>
            <a:r>
              <a:rPr lang="en-US" b="1" dirty="0"/>
              <a:t>EXEMPLE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E0ABF3A-1537-9446-BB0E-571BFEDF9CC3}"/>
                  </a:ext>
                </a:extLst>
              </p:cNvPr>
              <p:cNvSpPr>
                <a:spLocks noGrp="1"/>
              </p:cNvSpPr>
              <p:nvPr>
                <p:ph idx="1"/>
              </p:nvPr>
            </p:nvSpPr>
            <p:spPr>
              <a:xfrm>
                <a:off x="1371600" y="2285999"/>
                <a:ext cx="9601200" cy="4075471"/>
              </a:xfrm>
            </p:spPr>
            <p:txBody>
              <a:bodyPr>
                <a:normAutofit fontScale="92500" lnSpcReduction="10000"/>
              </a:bodyPr>
              <a:lstStyle/>
              <a:p>
                <a:pPr marL="0" indent="0" algn="just">
                  <a:lnSpc>
                    <a:spcPct val="100000"/>
                  </a:lnSpc>
                  <a:buNone/>
                </a:pPr>
                <a:r>
                  <a:rPr lang="fr-FR" sz="2200" dirty="0">
                    <a:latin typeface="Dagny OT" panose="020B0504020201020104" pitchFamily="34" charset="77"/>
                  </a:rPr>
                  <a:t>Considérons les données suivantes, constituées de</a:t>
                </a:r>
                <a14:m>
                  <m:oMath xmlns:m="http://schemas.openxmlformats.org/officeDocument/2006/math">
                    <m:r>
                      <a:rPr lang="en-CA" sz="2200" b="0" i="0" dirty="0" smtClean="0">
                        <a:latin typeface="Cambria Math" panose="02040503050406030204" pitchFamily="18" charset="0"/>
                      </a:rPr>
                      <m:t> </m:t>
                    </m:r>
                    <m:r>
                      <a:rPr lang="en-US" sz="2200" i="1" dirty="0" smtClean="0">
                        <a:latin typeface="Cambria Math" panose="02040503050406030204" pitchFamily="18" charset="0"/>
                      </a:rPr>
                      <m:t>𝑛</m:t>
                    </m:r>
                    <m:r>
                      <a:rPr lang="en-US" sz="2200" i="1" dirty="0">
                        <a:latin typeface="Cambria Math" panose="02040503050406030204" pitchFamily="18" charset="0"/>
                      </a:rPr>
                      <m:t>=</m:t>
                    </m:r>
                    <m:r>
                      <a:rPr lang="en-US" sz="2200" i="1" dirty="0" smtClean="0">
                        <a:latin typeface="Cambria Math" panose="02040503050406030204" pitchFamily="18" charset="0"/>
                      </a:rPr>
                      <m:t>20</m:t>
                    </m:r>
                  </m:oMath>
                </a14:m>
                <a:r>
                  <a:rPr lang="en-US" sz="2200" dirty="0">
                    <a:latin typeface="Dagny OT" panose="020B0504020201020104" pitchFamily="34" charset="77"/>
                  </a:rPr>
                  <a:t> mesures appariées </a:t>
                </a:r>
                <a14:m>
                  <m:oMath xmlns:m="http://schemas.openxmlformats.org/officeDocument/2006/math">
                    <m:r>
                      <a:rPr lang="en-US" sz="2200" i="1" dirty="0" smtClean="0">
                        <a:latin typeface="Cambria Math" panose="02040503050406030204" pitchFamily="18" charset="0"/>
                      </a:rPr>
                      <m:t>(</m:t>
                    </m:r>
                    <m:sSub>
                      <m:sSubPr>
                        <m:ctrlPr>
                          <a:rPr lang="en-US" sz="2200" i="1" dirty="0" smtClean="0">
                            <a:latin typeface="Cambria Math" panose="02040503050406030204" pitchFamily="18" charset="0"/>
                          </a:rPr>
                        </m:ctrlPr>
                      </m:sSubPr>
                      <m:e>
                        <m:r>
                          <a:rPr lang="en-CA" sz="2200" b="0" i="1" dirty="0" smtClean="0">
                            <a:latin typeface="Cambria Math" panose="02040503050406030204" pitchFamily="18" charset="0"/>
                          </a:rPr>
                          <m:t>𝑥</m:t>
                        </m:r>
                      </m:e>
                      <m:sub>
                        <m:r>
                          <a:rPr lang="en-CA" sz="2200" b="0" i="1" dirty="0" smtClean="0">
                            <a:latin typeface="Cambria Math" panose="02040503050406030204" pitchFamily="18" charset="0"/>
                          </a:rPr>
                          <m:t>𝑖</m:t>
                        </m:r>
                      </m:sub>
                    </m:sSub>
                    <m:r>
                      <a:rPr lang="en-US" sz="2200" i="1" dirty="0" err="1">
                        <a:latin typeface="Cambria Math" panose="02040503050406030204" pitchFamily="18" charset="0"/>
                      </a:rPr>
                      <m:t>,</m:t>
                    </m:r>
                    <m:sSub>
                      <m:sSubPr>
                        <m:ctrlPr>
                          <a:rPr lang="en-US" sz="2200" i="1" dirty="0">
                            <a:latin typeface="Cambria Math" panose="02040503050406030204" pitchFamily="18" charset="0"/>
                          </a:rPr>
                        </m:ctrlPr>
                      </m:sSubPr>
                      <m:e>
                        <m:r>
                          <a:rPr lang="en-CA" sz="2200" b="0" i="1" dirty="0" smtClean="0">
                            <a:latin typeface="Cambria Math" panose="02040503050406030204" pitchFamily="18" charset="0"/>
                          </a:rPr>
                          <m:t>𝑦</m:t>
                        </m:r>
                      </m:e>
                      <m:sub>
                        <m:r>
                          <a:rPr lang="en-CA" sz="2200" i="1" dirty="0">
                            <a:latin typeface="Cambria Math" panose="02040503050406030204" pitchFamily="18" charset="0"/>
                          </a:rPr>
                          <m:t>𝑖</m:t>
                        </m:r>
                      </m:sub>
                    </m:sSub>
                    <m:r>
                      <a:rPr lang="en-US" sz="2200" i="1" dirty="0" smtClean="0">
                        <a:latin typeface="Cambria Math" panose="02040503050406030204" pitchFamily="18" charset="0"/>
                      </a:rPr>
                      <m:t>)</m:t>
                    </m:r>
                  </m:oMath>
                </a14:m>
                <a:r>
                  <a:rPr lang="en-US" sz="2200" dirty="0">
                    <a:latin typeface="Dagny OT" panose="020B0504020201020104" pitchFamily="34" charset="77"/>
                  </a:rPr>
                  <a:t> des </a:t>
                </a:r>
                <a:r>
                  <a:rPr lang="en-US" sz="2200" dirty="0" err="1">
                    <a:latin typeface="Dagny OT" panose="020B0504020201020104" pitchFamily="34" charset="77"/>
                  </a:rPr>
                  <a:t>niveaux</a:t>
                </a:r>
                <a:r>
                  <a:rPr lang="en-US" sz="2200" dirty="0">
                    <a:latin typeface="Dagny OT" panose="020B0504020201020104" pitchFamily="34" charset="77"/>
                  </a:rPr>
                  <a:t> </a:t>
                </a:r>
                <a:r>
                  <a:rPr lang="en-US" sz="2200" dirty="0" err="1">
                    <a:latin typeface="Dagny OT" panose="020B0504020201020104" pitchFamily="34" charset="77"/>
                  </a:rPr>
                  <a:t>d'hydrocarbures</a:t>
                </a:r>
                <a:r>
                  <a:rPr lang="en-US" sz="2200" dirty="0">
                    <a:latin typeface="Dagny OT" panose="020B0504020201020104" pitchFamily="34" charset="77"/>
                  </a:rPr>
                  <a:t> (</a:t>
                </a:r>
                <a14:m>
                  <m:oMath xmlns:m="http://schemas.openxmlformats.org/officeDocument/2006/math">
                    <m:r>
                      <a:rPr lang="en-US" sz="2200" i="1" dirty="0" smtClean="0">
                        <a:latin typeface="Cambria Math" panose="02040503050406030204" pitchFamily="18" charset="0"/>
                      </a:rPr>
                      <m:t>𝑥</m:t>
                    </m:r>
                  </m:oMath>
                </a14:m>
                <a:r>
                  <a:rPr lang="en-US" sz="2200" dirty="0">
                    <a:latin typeface="Dagny OT" panose="020B0504020201020104" pitchFamily="34" charset="77"/>
                  </a:rPr>
                  <a:t>) </a:t>
                </a:r>
                <a:r>
                  <a:rPr lang="fr-FR" sz="2200" dirty="0">
                    <a:latin typeface="Dagny OT" panose="020B0504020201020104" pitchFamily="34" charset="77"/>
                  </a:rPr>
                  <a:t>et des niveaux d'oxygène pur  </a:t>
                </a:r>
                <a:r>
                  <a:rPr lang="en-US" sz="2200" dirty="0">
                    <a:latin typeface="Dagny OT" panose="020B0504020201020104" pitchFamily="34" charset="77"/>
                  </a:rPr>
                  <a:t>(</a:t>
                </a:r>
                <a14:m>
                  <m:oMath xmlns:m="http://schemas.openxmlformats.org/officeDocument/2006/math">
                    <m:r>
                      <a:rPr lang="en-US" sz="2200" i="1" dirty="0" smtClean="0">
                        <a:latin typeface="Cambria Math" panose="02040503050406030204" pitchFamily="18" charset="0"/>
                      </a:rPr>
                      <m:t>𝑦</m:t>
                    </m:r>
                  </m:oMath>
                </a14:m>
                <a:r>
                  <a:rPr lang="en-US" sz="2200" dirty="0">
                    <a:latin typeface="Dagny OT" panose="020B0504020201020104" pitchFamily="34" charset="77"/>
                  </a:rPr>
                  <a:t>) </a:t>
                </a:r>
                <a:r>
                  <a:rPr lang="en-US" sz="2200" dirty="0" err="1">
                    <a:latin typeface="Dagny OT" panose="020B0504020201020104" pitchFamily="34" charset="77"/>
                  </a:rPr>
                  <a:t>dans</a:t>
                </a:r>
                <a:r>
                  <a:rPr lang="en-US" sz="2200" dirty="0">
                    <a:latin typeface="Dagny OT" panose="020B0504020201020104" pitchFamily="34" charset="77"/>
                  </a:rPr>
                  <a:t> les </a:t>
                </a:r>
                <a:r>
                  <a:rPr lang="en-US" sz="2200" dirty="0" err="1">
                    <a:latin typeface="Dagny OT" panose="020B0504020201020104" pitchFamily="34" charset="77"/>
                  </a:rPr>
                  <a:t>carburants</a:t>
                </a:r>
                <a:r>
                  <a:rPr lang="en-US" sz="2200" dirty="0">
                    <a:latin typeface="Dagny OT" panose="020B0504020201020104" pitchFamily="34" charset="77"/>
                  </a:rPr>
                  <a:t> : </a:t>
                </a:r>
              </a:p>
              <a:p>
                <a:pPr marL="0" indent="0" algn="just">
                  <a:lnSpc>
                    <a:spcPct val="100000"/>
                  </a:lnSpc>
                  <a:buNone/>
                </a:pPr>
                <a:endParaRPr lang="en-US" dirty="0">
                  <a:latin typeface="Dagny OT" panose="020B0504020201020104" pitchFamily="34" charset="77"/>
                </a:endParaRPr>
              </a:p>
              <a:p>
                <a:pPr marL="0" indent="0" algn="just">
                  <a:lnSpc>
                    <a:spcPct val="100000"/>
                  </a:lnSpc>
                  <a:buNone/>
                </a:pPr>
                <a:endParaRPr lang="en-US" dirty="0">
                  <a:latin typeface="Dagny OT" panose="020B0504020201020104" pitchFamily="34" charset="77"/>
                </a:endParaRPr>
              </a:p>
              <a:p>
                <a:pPr marL="0" indent="0" algn="just">
                  <a:lnSpc>
                    <a:spcPct val="100000"/>
                  </a:lnSpc>
                  <a:buNone/>
                </a:pPr>
                <a:endParaRPr lang="en-US" dirty="0">
                  <a:latin typeface="Dagny OT" panose="020B0504020201020104" pitchFamily="34" charset="77"/>
                </a:endParaRPr>
              </a:p>
              <a:p>
                <a:pPr marL="0" indent="0" algn="just">
                  <a:lnSpc>
                    <a:spcPct val="100000"/>
                  </a:lnSpc>
                  <a:buNone/>
                </a:pPr>
                <a:endParaRPr lang="en-US" dirty="0">
                  <a:latin typeface="Dagny OT" panose="020B0504020201020104" pitchFamily="34" charset="77"/>
                </a:endParaRPr>
              </a:p>
              <a:p>
                <a:pPr marL="0" indent="0" algn="just">
                  <a:lnSpc>
                    <a:spcPct val="100000"/>
                  </a:lnSpc>
                  <a:buNone/>
                </a:pPr>
                <a:endParaRPr lang="en-US" sz="500" dirty="0">
                  <a:latin typeface="Dagny OT" panose="020B0504020201020104" pitchFamily="34" charset="77"/>
                </a:endParaRPr>
              </a:p>
              <a:p>
                <a:pPr marL="0" indent="0" algn="just">
                  <a:lnSpc>
                    <a:spcPct val="100000"/>
                  </a:lnSpc>
                  <a:buNone/>
                </a:pPr>
                <a:endParaRPr lang="en-US" b="1" dirty="0">
                  <a:latin typeface="Dagny OT" panose="020B0504020201020104" pitchFamily="34" charset="77"/>
                </a:endParaRPr>
              </a:p>
              <a:p>
                <a:pPr marL="0" indent="0" algn="just">
                  <a:lnSpc>
                    <a:spcPct val="100000"/>
                  </a:lnSpc>
                  <a:buNone/>
                </a:pPr>
                <a:r>
                  <a:rPr lang="en-US" sz="2200" b="1" dirty="0" err="1">
                    <a:latin typeface="Dagny OT" panose="020B0504020201020104" pitchFamily="34" charset="77"/>
                  </a:rPr>
                  <a:t>Objectifs</a:t>
                </a:r>
                <a:r>
                  <a:rPr lang="en-US" sz="2200" b="1" dirty="0">
                    <a:latin typeface="Dagny OT" panose="020B0504020201020104" pitchFamily="34" charset="77"/>
                  </a:rPr>
                  <a:t> :</a:t>
                </a:r>
              </a:p>
              <a:p>
                <a:pPr lvl="1" algn="just">
                  <a:lnSpc>
                    <a:spcPct val="100000"/>
                  </a:lnSpc>
                  <a:buFont typeface="Wingdings" pitchFamily="2" charset="2"/>
                  <a:buChar char="§"/>
                </a:pPr>
                <a:r>
                  <a:rPr lang="fr-FR" sz="2200" i="0" dirty="0">
                    <a:latin typeface="Dagny OT" panose="020B0504020201020104" pitchFamily="34" charset="77"/>
                  </a:rPr>
                  <a:t>mesurer la </a:t>
                </a:r>
                <a:r>
                  <a:rPr lang="fr-FR" sz="2200" b="1" i="0" dirty="0">
                    <a:latin typeface="Dagny OT" panose="020B0504020201020104" pitchFamily="34" charset="77"/>
                  </a:rPr>
                  <a:t>force de l'association </a:t>
                </a:r>
                <a:r>
                  <a:rPr lang="fr-FR" sz="2200" i="0" dirty="0">
                    <a:latin typeface="Dagny OT" panose="020B0504020201020104" pitchFamily="34" charset="77"/>
                  </a:rPr>
                  <a:t>entre 𝑥 et 𝑦</a:t>
                </a:r>
                <a:endParaRPr lang="en-US" sz="2200" dirty="0">
                  <a:latin typeface="Dagny OT" panose="020B0504020201020104" pitchFamily="34" charset="77"/>
                </a:endParaRPr>
              </a:p>
              <a:p>
                <a:pPr lvl="1" algn="just">
                  <a:lnSpc>
                    <a:spcPct val="100000"/>
                  </a:lnSpc>
                  <a:buFont typeface="Wingdings" pitchFamily="2" charset="2"/>
                  <a:buChar char="§"/>
                </a:pPr>
                <a:r>
                  <a:rPr lang="fr-FR" sz="2200" b="1" i="0" dirty="0">
                    <a:latin typeface="Dagny OT" panose="020B0504020201020104" pitchFamily="34" charset="77"/>
                  </a:rPr>
                  <a:t>décrire </a:t>
                </a:r>
                <a:r>
                  <a:rPr lang="fr-FR" sz="2200" i="0" dirty="0">
                    <a:latin typeface="Dagny OT" panose="020B0504020201020104" pitchFamily="34" charset="77"/>
                  </a:rPr>
                  <a:t>la relation entre 𝑥 et 𝑦</a:t>
                </a:r>
                <a:endParaRPr lang="en-US" sz="2200"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6E0ABF3A-1537-9446-BB0E-571BFEDF9CC3}"/>
                  </a:ext>
                </a:extLst>
              </p:cNvPr>
              <p:cNvSpPr>
                <a:spLocks noGrp="1" noRot="1" noChangeAspect="1" noMove="1" noResize="1" noEditPoints="1" noAdjustHandles="1" noChangeArrowheads="1" noChangeShapeType="1" noTextEdit="1"/>
              </p:cNvSpPr>
              <p:nvPr>
                <p:ph idx="1"/>
              </p:nvPr>
            </p:nvSpPr>
            <p:spPr>
              <a:xfrm>
                <a:off x="1371600" y="2285999"/>
                <a:ext cx="9601200" cy="4075471"/>
              </a:xfrm>
              <a:blipFill>
                <a:blip r:embed="rId2"/>
                <a:stretch>
                  <a:fillRect l="-661" t="-1553" r="-132" b="-2795"/>
                </a:stretch>
              </a:blipFill>
            </p:spPr>
            <p:txBody>
              <a:bodyPr/>
              <a:lstStyle/>
              <a:p>
                <a:r>
                  <a:rPr lang="en-US">
                    <a:noFill/>
                  </a:rPr>
                  <a:t> </a:t>
                </a:r>
              </a:p>
            </p:txBody>
          </p:sp>
        </mc:Fallback>
      </mc:AlternateContent>
      <p:pic>
        <p:nvPicPr>
          <p:cNvPr id="5" name="Picture 4" descr="Shape&#10;&#10;Description automatically generated with medium confidence">
            <a:extLst>
              <a:ext uri="{FF2B5EF4-FFF2-40B4-BE49-F238E27FC236}">
                <a16:creationId xmlns:a16="http://schemas.microsoft.com/office/drawing/2014/main" id="{6E22068E-03B2-7848-A6B3-DE22830355EE}"/>
              </a:ext>
            </a:extLst>
          </p:cNvPr>
          <p:cNvPicPr>
            <a:picLocks noChangeAspect="1"/>
          </p:cNvPicPr>
          <p:nvPr/>
        </p:nvPicPr>
        <p:blipFill>
          <a:blip r:embed="rId3"/>
          <a:stretch>
            <a:fillRect/>
          </a:stretch>
        </p:blipFill>
        <p:spPr>
          <a:xfrm>
            <a:off x="1867370" y="3188069"/>
            <a:ext cx="8609660" cy="1777262"/>
          </a:xfrm>
          <a:prstGeom prst="rect">
            <a:avLst/>
          </a:prstGeom>
        </p:spPr>
      </p:pic>
    </p:spTree>
    <p:extLst>
      <p:ext uri="{BB962C8B-B14F-4D97-AF65-F5344CB8AC3E}">
        <p14:creationId xmlns:p14="http://schemas.microsoft.com/office/powerpoint/2010/main" val="39367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AC65C-AA5C-4144-9028-8EB69263F07E}"/>
              </a:ext>
            </a:extLst>
          </p:cNvPr>
          <p:cNvSpPr>
            <a:spLocks noGrp="1"/>
          </p:cNvSpPr>
          <p:nvPr>
            <p:ph type="title"/>
          </p:nvPr>
        </p:nvSpPr>
        <p:spPr/>
        <p:txBody>
          <a:bodyPr/>
          <a:lstStyle/>
          <a:p>
            <a:r>
              <a:rPr lang="en-US" b="1" dirty="0"/>
              <a:t>EXEMPLE</a:t>
            </a:r>
            <a:br>
              <a:rPr lang="en-US" b="1" dirty="0"/>
            </a:br>
            <a:endParaRPr lang="en-US" b="1" dirty="0"/>
          </a:p>
        </p:txBody>
      </p:sp>
      <p:sp>
        <p:nvSpPr>
          <p:cNvPr id="3" name="Content Placeholder 2">
            <a:extLst>
              <a:ext uri="{FF2B5EF4-FFF2-40B4-BE49-F238E27FC236}">
                <a16:creationId xmlns:a16="http://schemas.microsoft.com/office/drawing/2014/main" id="{ABCEF887-8780-3046-AB34-14ECAFB67799}"/>
              </a:ext>
            </a:extLst>
          </p:cNvPr>
          <p:cNvSpPr>
            <a:spLocks noGrp="1"/>
          </p:cNvSpPr>
          <p:nvPr>
            <p:ph idx="1"/>
          </p:nvPr>
        </p:nvSpPr>
        <p:spPr>
          <a:xfrm>
            <a:off x="1371600" y="2286000"/>
            <a:ext cx="4189751" cy="3581400"/>
          </a:xfrm>
        </p:spPr>
        <p:txBody>
          <a:bodyPr/>
          <a:lstStyle/>
          <a:p>
            <a:pPr marL="0" indent="0" algn="just">
              <a:lnSpc>
                <a:spcPct val="100000"/>
              </a:lnSpc>
              <a:buNone/>
            </a:pPr>
            <a:r>
              <a:rPr lang="fr-FR" dirty="0">
                <a:latin typeface="Dagny OT" panose="020B0504020201020104" pitchFamily="34" charset="77"/>
              </a:rPr>
              <a:t>Une représentation graphique fournit une première description de la relation.</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Il semble que les points se situent autour d'une ligne cachée !</a:t>
            </a:r>
          </a:p>
        </p:txBody>
      </p:sp>
      <p:pic>
        <p:nvPicPr>
          <p:cNvPr id="5" name="Picture 4" descr="Text&#10;&#10;Description automatically generated with medium confidence">
            <a:extLst>
              <a:ext uri="{FF2B5EF4-FFF2-40B4-BE49-F238E27FC236}">
                <a16:creationId xmlns:a16="http://schemas.microsoft.com/office/drawing/2014/main" id="{19FC87E0-2CB4-954D-8933-D012A31E65B1}"/>
              </a:ext>
            </a:extLst>
          </p:cNvPr>
          <p:cNvPicPr>
            <a:picLocks noChangeAspect="1"/>
          </p:cNvPicPr>
          <p:nvPr/>
        </p:nvPicPr>
        <p:blipFill rotWithShape="1">
          <a:blip r:embed="rId2"/>
          <a:srcRect l="3951" b="4196"/>
          <a:stretch/>
        </p:blipFill>
        <p:spPr>
          <a:xfrm>
            <a:off x="6149930" y="1428750"/>
            <a:ext cx="5831175" cy="5134273"/>
          </a:xfrm>
          <a:prstGeom prst="rect">
            <a:avLst/>
          </a:prstGeom>
        </p:spPr>
      </p:pic>
      <p:sp>
        <p:nvSpPr>
          <p:cNvPr id="6" name="TextBox 5">
            <a:extLst>
              <a:ext uri="{FF2B5EF4-FFF2-40B4-BE49-F238E27FC236}">
                <a16:creationId xmlns:a16="http://schemas.microsoft.com/office/drawing/2014/main" id="{070D98E6-A79A-2042-9652-2813C601B1C1}"/>
              </a:ext>
            </a:extLst>
          </p:cNvPr>
          <p:cNvSpPr txBox="1"/>
          <p:nvPr/>
        </p:nvSpPr>
        <p:spPr>
          <a:xfrm>
            <a:off x="8538626" y="6488668"/>
            <a:ext cx="1834406" cy="369332"/>
          </a:xfrm>
          <a:prstGeom prst="rect">
            <a:avLst/>
          </a:prstGeom>
          <a:noFill/>
          <a:ln>
            <a:noFill/>
          </a:ln>
        </p:spPr>
        <p:txBody>
          <a:bodyPr wrap="square" rtlCol="0">
            <a:spAutoFit/>
          </a:bodyPr>
          <a:lstStyle/>
          <a:p>
            <a:pPr algn="ctr"/>
            <a:r>
              <a:rPr lang="en-US" dirty="0" err="1">
                <a:solidFill>
                  <a:schemeClr val="tx2"/>
                </a:solidFill>
                <a:latin typeface="Dagny OT" panose="020B0504020201020104" pitchFamily="34" charset="77"/>
              </a:rPr>
              <a:t>hydrocarbures</a:t>
            </a:r>
            <a:endParaRPr lang="en-US" dirty="0">
              <a:solidFill>
                <a:schemeClr val="tx2"/>
              </a:solidFill>
              <a:latin typeface="Dagny OT" panose="020B0504020201020104" pitchFamily="34" charset="77"/>
            </a:endParaRPr>
          </a:p>
        </p:txBody>
      </p:sp>
      <p:sp>
        <p:nvSpPr>
          <p:cNvPr id="7" name="TextBox 6">
            <a:extLst>
              <a:ext uri="{FF2B5EF4-FFF2-40B4-BE49-F238E27FC236}">
                <a16:creationId xmlns:a16="http://schemas.microsoft.com/office/drawing/2014/main" id="{9F2AB358-297D-A44E-8ED3-724B26EEE977}"/>
              </a:ext>
            </a:extLst>
          </p:cNvPr>
          <p:cNvSpPr txBox="1"/>
          <p:nvPr/>
        </p:nvSpPr>
        <p:spPr>
          <a:xfrm rot="16200000">
            <a:off x="5082529" y="3704293"/>
            <a:ext cx="1549754" cy="369332"/>
          </a:xfrm>
          <a:prstGeom prst="rect">
            <a:avLst/>
          </a:prstGeom>
          <a:noFill/>
          <a:ln>
            <a:noFill/>
          </a:ln>
        </p:spPr>
        <p:txBody>
          <a:bodyPr wrap="square" rtlCol="0">
            <a:spAutoFit/>
          </a:bodyPr>
          <a:lstStyle/>
          <a:p>
            <a:pPr algn="ctr"/>
            <a:r>
              <a:rPr lang="en-US" dirty="0" err="1">
                <a:solidFill>
                  <a:schemeClr val="tx2"/>
                </a:solidFill>
                <a:latin typeface="Dagny OT" panose="020B0504020201020104" pitchFamily="34" charset="77"/>
              </a:rPr>
              <a:t>oxygène</a:t>
            </a:r>
            <a:endParaRPr lang="en-US" dirty="0">
              <a:solidFill>
                <a:schemeClr val="tx2"/>
              </a:solidFill>
              <a:latin typeface="Dagny OT" panose="020B0504020201020104" pitchFamily="34" charset="77"/>
            </a:endParaRPr>
          </a:p>
        </p:txBody>
      </p:sp>
      <p:pic>
        <p:nvPicPr>
          <p:cNvPr id="8" name="Picture 7">
            <a:extLst>
              <a:ext uri="{FF2B5EF4-FFF2-40B4-BE49-F238E27FC236}">
                <a16:creationId xmlns:a16="http://schemas.microsoft.com/office/drawing/2014/main" id="{8D2670C5-46C7-9447-8420-944E4667DF26}"/>
              </a:ext>
            </a:extLst>
          </p:cNvPr>
          <p:cNvPicPr>
            <a:picLocks noChangeAspect="1"/>
          </p:cNvPicPr>
          <p:nvPr/>
        </p:nvPicPr>
        <p:blipFill>
          <a:blip r:embed="rId3"/>
          <a:stretch>
            <a:fillRect/>
          </a:stretch>
        </p:blipFill>
        <p:spPr>
          <a:xfrm>
            <a:off x="11162483" y="72247"/>
            <a:ext cx="995782" cy="799945"/>
          </a:xfrm>
          <a:prstGeom prst="rect">
            <a:avLst/>
          </a:prstGeom>
        </p:spPr>
      </p:pic>
    </p:spTree>
    <p:extLst>
      <p:ext uri="{BB962C8B-B14F-4D97-AF65-F5344CB8AC3E}">
        <p14:creationId xmlns:p14="http://schemas.microsoft.com/office/powerpoint/2010/main" val="166099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3CADD-BAF3-F94C-B979-597BE865F811}"/>
              </a:ext>
            </a:extLst>
          </p:cNvPr>
          <p:cNvSpPr>
            <a:spLocks noGrp="1"/>
          </p:cNvSpPr>
          <p:nvPr>
            <p:ph type="title"/>
          </p:nvPr>
        </p:nvSpPr>
        <p:spPr/>
        <p:txBody>
          <a:bodyPr/>
          <a:lstStyle/>
          <a:p>
            <a:r>
              <a:rPr lang="en-US" b="1" dirty="0"/>
              <a:t>COEFFICIENT DE CORRÉLATION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B7DA7DB-B549-E847-BF8C-AEB5583782EF}"/>
                  </a:ext>
                </a:extLst>
              </p:cNvPr>
              <p:cNvSpPr>
                <a:spLocks noGrp="1"/>
              </p:cNvSpPr>
              <p:nvPr>
                <p:ph idx="1"/>
              </p:nvPr>
            </p:nvSpPr>
            <p:spPr>
              <a:xfrm>
                <a:off x="1371600" y="2094271"/>
                <a:ext cx="10626436" cy="3824748"/>
              </a:xfrm>
            </p:spPr>
            <p:txBody>
              <a:bodyPr>
                <a:noAutofit/>
              </a:bodyPr>
              <a:lstStyle/>
              <a:p>
                <a:pPr marL="0" indent="0" algn="just">
                  <a:lnSpc>
                    <a:spcPct val="100000"/>
                  </a:lnSpc>
                  <a:buNone/>
                </a:pPr>
                <a:r>
                  <a:rPr lang="en-US" dirty="0">
                    <a:latin typeface="Dagny OT" panose="020B0504020201020104" pitchFamily="34" charset="77"/>
                  </a:rPr>
                  <a:t>Pour les </a:t>
                </a:r>
                <a:r>
                  <a:rPr lang="en-US" dirty="0" err="1">
                    <a:latin typeface="Dagny OT" panose="020B0504020201020104" pitchFamily="34" charset="77"/>
                  </a:rPr>
                  <a:t>données</a:t>
                </a:r>
                <a:r>
                  <a:rPr lang="en-US" dirty="0">
                    <a:latin typeface="Dagny OT" panose="020B0504020201020104" pitchFamily="34" charset="77"/>
                  </a:rPr>
                  <a:t> </a:t>
                </a:r>
                <a:r>
                  <a:rPr lang="en-US" dirty="0" err="1">
                    <a:latin typeface="Dagny OT" panose="020B0504020201020104" pitchFamily="34" charset="77"/>
                  </a:rPr>
                  <a:t>appariées</a:t>
                </a:r>
                <a:r>
                  <a:rPr lang="en-US" dirty="0">
                    <a:latin typeface="Dagny OT" panose="020B0504020201020104" pitchFamily="34" charset="77"/>
                  </a:rPr>
                  <a:t> </a:t>
                </a:r>
                <a14:m>
                  <m:oMath xmlns:m="http://schemas.openxmlformats.org/officeDocument/2006/math">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𝑖</m:t>
                        </m:r>
                      </m:sub>
                    </m:sSub>
                    <m:r>
                      <a:rPr lang="en-US" i="1" dirty="0" err="1">
                        <a:latin typeface="Cambria Math" panose="02040503050406030204" pitchFamily="18" charset="0"/>
                      </a:rPr>
                      <m:t>,</m:t>
                    </m:r>
                    <m:sSub>
                      <m:sSubPr>
                        <m:ctrlPr>
                          <a:rPr lang="en-US"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r>
                      <a:rPr lang="en-US" i="1" dirty="0">
                        <a:latin typeface="Cambria Math" panose="02040503050406030204" pitchFamily="18" charset="0"/>
                      </a:rPr>
                      <m:t>)</m:t>
                    </m:r>
                  </m:oMath>
                </a14:m>
                <a:r>
                  <a:rPr lang="en-US" dirty="0">
                    <a:latin typeface="Dagny OT" panose="020B0504020201020104" pitchFamily="34" charset="77"/>
                  </a:rPr>
                  <a:t>, </a:t>
                </a:r>
                <a14:m>
                  <m:oMath xmlns:m="http://schemas.openxmlformats.org/officeDocument/2006/math">
                    <m:r>
                      <a:rPr lang="en-CA" i="1">
                        <a:latin typeface="Cambria Math" panose="02040503050406030204" pitchFamily="18" charset="0"/>
                      </a:rPr>
                      <m:t>𝑖</m:t>
                    </m:r>
                    <m:r>
                      <a:rPr lang="en-CA" i="1">
                        <a:latin typeface="Cambria Math" panose="02040503050406030204" pitchFamily="18" charset="0"/>
                      </a:rPr>
                      <m:t>=1,…,</m:t>
                    </m:r>
                    <m:r>
                      <a:rPr lang="en-CA" b="0" i="1" smtClean="0">
                        <a:latin typeface="Cambria Math" panose="02040503050406030204" pitchFamily="18" charset="0"/>
                      </a:rPr>
                      <m:t>𝑛</m:t>
                    </m:r>
                  </m:oMath>
                </a14:m>
                <a:r>
                  <a:rPr lang="en-US" dirty="0">
                    <a:latin typeface="Dagny OT" panose="020B0504020201020104" pitchFamily="34" charset="77"/>
                  </a:rPr>
                  <a:t>, </a:t>
                </a:r>
                <a:r>
                  <a:rPr lang="fr-FR" dirty="0">
                    <a:latin typeface="Dagny OT" panose="020B0504020201020104" pitchFamily="34" charset="77"/>
                  </a:rPr>
                  <a:t>le </a:t>
                </a:r>
                <a:r>
                  <a:rPr lang="fr-FR" b="1" dirty="0">
                    <a:latin typeface="Dagny OT" panose="020B0504020201020104" pitchFamily="34" charset="77"/>
                  </a:rPr>
                  <a:t>coefficient de corrélation </a:t>
                </a:r>
                <a:r>
                  <a:rPr lang="fr-FR" dirty="0">
                    <a:latin typeface="Dagny OT" panose="020B0504020201020104" pitchFamily="34" charset="77"/>
                  </a:rPr>
                  <a:t>de 𝑥 et 𝑦 est de</a:t>
                </a:r>
              </a:p>
              <a:p>
                <a:pPr marL="0" indent="0" algn="just">
                  <a:lnSpc>
                    <a:spcPct val="100000"/>
                  </a:lnSpc>
                  <a:buNone/>
                </a:pPr>
                <a:endParaRPr lang="en-US" sz="500" dirty="0">
                  <a:latin typeface="Dagny OT" panose="020B0504020201020104" pitchFamily="34" charset="77"/>
                </a:endParaRP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𝜌</m:t>
                          </m:r>
                        </m:e>
                        <m:sub>
                          <m:r>
                            <a:rPr lang="en-CA" b="0" i="1" smtClean="0">
                              <a:latin typeface="Cambria Math" panose="02040503050406030204" pitchFamily="18" charset="0"/>
                            </a:rPr>
                            <m:t>𝑋𝑌</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nary>
                            <m:naryPr>
                              <m:chr m:val="∑"/>
                              <m:ctrlPr>
                                <a:rPr lang="en-CA" b="0" i="1" smtClean="0">
                                  <a:latin typeface="Cambria Math" panose="02040503050406030204" pitchFamily="18" charset="0"/>
                                </a:rPr>
                              </m:ctrlPr>
                            </m:naryPr>
                            <m:sub>
                              <m: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𝑛</m:t>
                              </m:r>
                            </m:sup>
                            <m:e>
                              <m:r>
                                <a:rPr lang="en-CA" b="0" i="1" smtClean="0">
                                  <a:latin typeface="Cambria Math" panose="02040503050406030204" pitchFamily="18" charset="0"/>
                                </a:rPr>
                                <m:t>(</m:t>
                              </m:r>
                              <m:sSub>
                                <m:sSubPr>
                                  <m:ctrlPr>
                                    <a:rPr lang="en-US" i="1" dirty="0">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𝑖</m:t>
                                  </m:r>
                                </m:sub>
                              </m:sSub>
                              <m:r>
                                <a:rPr lang="en-CA" b="0" i="1" dirty="0" smtClean="0">
                                  <a:latin typeface="Cambria Math" panose="02040503050406030204" pitchFamily="18" charset="0"/>
                                </a:rPr>
                                <m:t>−</m:t>
                              </m:r>
                              <m:acc>
                                <m:accPr>
                                  <m:chr m:val="̅"/>
                                  <m:ctrlPr>
                                    <a:rPr lang="en-CA" b="0" i="1" dirty="0" smtClean="0">
                                      <a:latin typeface="Cambria Math" panose="02040503050406030204" pitchFamily="18" charset="0"/>
                                    </a:rPr>
                                  </m:ctrlPr>
                                </m:accPr>
                                <m:e>
                                  <m:r>
                                    <a:rPr lang="en-CA" b="0" i="1" dirty="0" smtClean="0">
                                      <a:latin typeface="Cambria Math" panose="02040503050406030204" pitchFamily="18" charset="0"/>
                                    </a:rPr>
                                    <m:t>𝑥</m:t>
                                  </m:r>
                                </m:e>
                              </m:acc>
                              <m:r>
                                <a:rPr lang="en-CA" i="1">
                                  <a:latin typeface="Cambria Math" panose="02040503050406030204" pitchFamily="18" charset="0"/>
                                </a:rPr>
                                <m:t>)(</m:t>
                              </m:r>
                              <m:sSub>
                                <m:sSubPr>
                                  <m:ctrlPr>
                                    <a:rPr lang="en-US" i="1" dirty="0">
                                      <a:latin typeface="Cambria Math" panose="02040503050406030204" pitchFamily="18" charset="0"/>
                                    </a:rPr>
                                  </m:ctrlPr>
                                </m:sSubPr>
                                <m:e>
                                  <m:r>
                                    <a:rPr lang="en-CA" b="0" i="1" dirty="0" smtClean="0">
                                      <a:latin typeface="Cambria Math" panose="02040503050406030204" pitchFamily="18" charset="0"/>
                                    </a:rPr>
                                    <m:t>𝑦</m:t>
                                  </m:r>
                                </m:e>
                                <m:sub>
                                  <m:r>
                                    <a:rPr lang="en-CA" i="1" dirty="0">
                                      <a:latin typeface="Cambria Math" panose="02040503050406030204" pitchFamily="18" charset="0"/>
                                    </a:rPr>
                                    <m:t>𝑖</m:t>
                                  </m:r>
                                </m:sub>
                              </m:sSub>
                              <m:r>
                                <a:rPr lang="en-CA" i="1" dirty="0">
                                  <a:latin typeface="Cambria Math" panose="02040503050406030204" pitchFamily="18" charset="0"/>
                                </a:rPr>
                                <m:t>−</m:t>
                              </m:r>
                              <m:acc>
                                <m:accPr>
                                  <m:chr m:val="̅"/>
                                  <m:ctrlPr>
                                    <a:rPr lang="en-CA" i="1" dirty="0">
                                      <a:latin typeface="Cambria Math" panose="02040503050406030204" pitchFamily="18" charset="0"/>
                                    </a:rPr>
                                  </m:ctrlPr>
                                </m:accPr>
                                <m:e>
                                  <m:r>
                                    <a:rPr lang="en-CA" b="0" i="1" dirty="0" smtClean="0">
                                      <a:latin typeface="Cambria Math" panose="02040503050406030204" pitchFamily="18" charset="0"/>
                                    </a:rPr>
                                    <m:t>𝑦</m:t>
                                  </m:r>
                                </m:e>
                              </m:acc>
                              <m:r>
                                <a:rPr lang="en-CA" i="1">
                                  <a:latin typeface="Cambria Math" panose="02040503050406030204" pitchFamily="18" charset="0"/>
                                </a:rPr>
                                <m:t>)</m:t>
                              </m:r>
                            </m:e>
                          </m:nary>
                        </m:num>
                        <m:den>
                          <m:rad>
                            <m:radPr>
                              <m:degHide m:val="on"/>
                              <m:ctrlPr>
                                <a:rPr lang="en-CA" b="0" i="1" smtClean="0">
                                  <a:latin typeface="Cambria Math" panose="02040503050406030204" pitchFamily="18" charset="0"/>
                                </a:rPr>
                              </m:ctrlPr>
                            </m:radPr>
                            <m:deg/>
                            <m:e>
                              <m:nary>
                                <m:naryPr>
                                  <m:chr m:val="∑"/>
                                  <m:ctrlPr>
                                    <a:rPr lang="en-CA" i="1">
                                      <a:latin typeface="Cambria Math" panose="02040503050406030204" pitchFamily="18" charset="0"/>
                                    </a:rPr>
                                  </m:ctrlPr>
                                </m:naryPr>
                                <m:sub>
                                  <m: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smtClean="0">
                                          <a:latin typeface="Cambria Math" panose="02040503050406030204" pitchFamily="18" charset="0"/>
                                        </a:rPr>
                                      </m:ctrlPr>
                                    </m:sSupPr>
                                    <m:e>
                                      <m:r>
                                        <a:rPr lang="en-CA" i="1">
                                          <a:latin typeface="Cambria Math" panose="02040503050406030204" pitchFamily="18" charset="0"/>
                                        </a:rPr>
                                        <m:t>(</m:t>
                                      </m:r>
                                      <m:sSub>
                                        <m:sSubPr>
                                          <m:ctrlPr>
                                            <a:rPr lang="en-US" i="1" dirty="0">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𝑖</m:t>
                                          </m:r>
                                        </m:sub>
                                      </m:sSub>
                                      <m:r>
                                        <a:rPr lang="en-CA" i="1" dirty="0">
                                          <a:latin typeface="Cambria Math" panose="02040503050406030204" pitchFamily="18" charset="0"/>
                                        </a:rPr>
                                        <m:t>−</m:t>
                                      </m:r>
                                      <m:acc>
                                        <m:accPr>
                                          <m:chr m:val="̅"/>
                                          <m:ctrlPr>
                                            <a:rPr lang="en-CA" i="1" dirty="0">
                                              <a:latin typeface="Cambria Math" panose="02040503050406030204" pitchFamily="18" charset="0"/>
                                            </a:rPr>
                                          </m:ctrlPr>
                                        </m:accPr>
                                        <m:e>
                                          <m:r>
                                            <a:rPr lang="en-CA" i="1" dirty="0">
                                              <a:latin typeface="Cambria Math" panose="02040503050406030204" pitchFamily="18" charset="0"/>
                                            </a:rPr>
                                            <m:t>𝑥</m:t>
                                          </m:r>
                                        </m:e>
                                      </m:acc>
                                      <m:r>
                                        <a:rPr lang="en-CA" i="1">
                                          <a:latin typeface="Cambria Math" panose="02040503050406030204" pitchFamily="18" charset="0"/>
                                        </a:rPr>
                                        <m:t>)</m:t>
                                      </m:r>
                                    </m:e>
                                    <m:sup>
                                      <m:r>
                                        <a:rPr lang="en-CA" b="0" i="1" smtClean="0">
                                          <a:latin typeface="Cambria Math" panose="02040503050406030204" pitchFamily="18" charset="0"/>
                                        </a:rPr>
                                        <m:t>2</m:t>
                                      </m:r>
                                    </m:sup>
                                  </m:sSup>
                                </m:e>
                              </m:nary>
                              <m:nary>
                                <m:naryPr>
                                  <m:chr m:val="∑"/>
                                  <m:ctrlPr>
                                    <a:rPr lang="en-CA" i="1">
                                      <a:latin typeface="Cambria Math" panose="02040503050406030204" pitchFamily="18" charset="0"/>
                                    </a:rPr>
                                  </m:ctrlPr>
                                </m:naryPr>
                                <m:sub>
                                  <m: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𝑛</m:t>
                                  </m:r>
                                </m:sup>
                                <m:e>
                                  <m:sSup>
                                    <m:sSupPr>
                                      <m:ctrlPr>
                                        <a:rPr lang="en-CA" i="1" smtClean="0">
                                          <a:latin typeface="Cambria Math" panose="02040503050406030204" pitchFamily="18" charset="0"/>
                                        </a:rPr>
                                      </m:ctrlPr>
                                    </m:sSupPr>
                                    <m:e>
                                      <m:r>
                                        <a:rPr lang="en-CA" i="1">
                                          <a:latin typeface="Cambria Math" panose="02040503050406030204" pitchFamily="18" charset="0"/>
                                        </a:rPr>
                                        <m:t>(</m:t>
                                      </m:r>
                                      <m:sSub>
                                        <m:sSubPr>
                                          <m:ctrlPr>
                                            <a:rPr lang="en-US"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r>
                                        <a:rPr lang="en-CA" i="1" dirty="0">
                                          <a:latin typeface="Cambria Math" panose="02040503050406030204" pitchFamily="18" charset="0"/>
                                        </a:rPr>
                                        <m:t>−</m:t>
                                      </m:r>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r>
                                        <a:rPr lang="en-CA" i="1">
                                          <a:latin typeface="Cambria Math" panose="02040503050406030204" pitchFamily="18" charset="0"/>
                                        </a:rPr>
                                        <m:t>)</m:t>
                                      </m:r>
                                    </m:e>
                                    <m:sup>
                                      <m:r>
                                        <a:rPr lang="en-CA" b="0" i="1" smtClean="0">
                                          <a:latin typeface="Cambria Math" panose="02040503050406030204" pitchFamily="18" charset="0"/>
                                        </a:rPr>
                                        <m:t>2</m:t>
                                      </m:r>
                                    </m:sup>
                                  </m:sSup>
                                </m:e>
                              </m:nary>
                            </m:e>
                          </m:rad>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sSub>
                            <m:sSubPr>
                              <m:ctrlPr>
                                <a:rPr lang="en-US" i="1">
                                  <a:latin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𝑆</m:t>
                              </m:r>
                            </m:e>
                            <m:sub>
                              <m:r>
                                <a:rPr lang="en-CA" b="0" i="1" smtClean="0">
                                  <a:latin typeface="Cambria Math" panose="02040503050406030204" pitchFamily="18" charset="0"/>
                                </a:rPr>
                                <m:t>𝑥𝑦</m:t>
                              </m:r>
                            </m:sub>
                          </m:sSub>
                        </m:num>
                        <m:den>
                          <m:rad>
                            <m:radPr>
                              <m:degHide m:val="on"/>
                              <m:ctrlPr>
                                <a:rPr lang="en-CA" b="0" i="1" smtClean="0">
                                  <a:latin typeface="Cambria Math" panose="02040503050406030204" pitchFamily="18" charset="0"/>
                                </a:rPr>
                              </m:ctrlPr>
                            </m:radPr>
                            <m:deg/>
                            <m:e>
                              <m:sSub>
                                <m:sSubPr>
                                  <m:ctrlPr>
                                    <a:rPr lang="en-US"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𝑆</m:t>
                                  </m:r>
                                </m:e>
                                <m:sub>
                                  <m:r>
                                    <a:rPr lang="en-CA" i="1">
                                      <a:latin typeface="Cambria Math" panose="02040503050406030204" pitchFamily="18" charset="0"/>
                                    </a:rPr>
                                    <m:t>𝑥</m:t>
                                  </m:r>
                                  <m:r>
                                    <a:rPr lang="en-CA" b="0" i="1" smtClean="0">
                                      <a:latin typeface="Cambria Math" panose="02040503050406030204" pitchFamily="18" charset="0"/>
                                    </a:rPr>
                                    <m:t>𝑥</m:t>
                                  </m:r>
                                </m:sub>
                              </m:sSub>
                              <m:r>
                                <a:rPr lang="en-CA"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𝑆</m:t>
                                  </m:r>
                                </m:e>
                                <m:sub>
                                  <m:r>
                                    <a:rPr lang="en-CA" b="0" i="1" smtClean="0">
                                      <a:latin typeface="Cambria Math" panose="02040503050406030204" pitchFamily="18" charset="0"/>
                                    </a:rPr>
                                    <m:t>𝑦</m:t>
                                  </m:r>
                                  <m:r>
                                    <a:rPr lang="en-CA" i="1">
                                      <a:latin typeface="Cambria Math" panose="02040503050406030204" pitchFamily="18" charset="0"/>
                                    </a:rPr>
                                    <m:t>𝑦</m:t>
                                  </m:r>
                                </m:sub>
                              </m:sSub>
                            </m:e>
                          </m:rad>
                        </m:den>
                      </m:f>
                    </m:oMath>
                  </m:oMathPara>
                </a14:m>
                <a:endParaRPr lang="en-US" dirty="0">
                  <a:latin typeface="Dagny OT" panose="020B0504020201020104" pitchFamily="34" charset="77"/>
                </a:endParaRPr>
              </a:p>
              <a:p>
                <a:pPr algn="just">
                  <a:lnSpc>
                    <a:spcPct val="100000"/>
                  </a:lnSpc>
                </a:pPr>
                <a:endParaRPr lang="en-US"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Cette corrélation est définie uniquement si</a:t>
                </a:r>
                <a:r>
                  <a:rPr lang="en-US" dirty="0">
                    <a:latin typeface="Dagny OT" panose="020B0504020201020104" pitchFamily="34" charset="77"/>
                  </a:rPr>
                  <a:t>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𝑆</m:t>
                        </m:r>
                      </m:e>
                      <m:sub>
                        <m:r>
                          <a:rPr lang="en-CA" i="1">
                            <a:latin typeface="Cambria Math" panose="02040503050406030204" pitchFamily="18" charset="0"/>
                          </a:rPr>
                          <m:t>𝑥𝑥</m:t>
                        </m:r>
                      </m:sub>
                    </m:sSub>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𝑆</m:t>
                        </m:r>
                      </m:e>
                      <m:sub>
                        <m:r>
                          <a:rPr lang="en-CA" i="1">
                            <a:latin typeface="Cambria Math" panose="02040503050406030204" pitchFamily="18" charset="0"/>
                          </a:rPr>
                          <m:t>𝑦𝑦</m:t>
                        </m:r>
                      </m:sub>
                    </m:sSub>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m:t>
                    </m:r>
                  </m:oMath>
                </a14:m>
                <a:r>
                  <a:rPr lang="en-US" dirty="0">
                    <a:latin typeface="Dagny OT" panose="020B0504020201020104" pitchFamily="34" charset="77"/>
                  </a:rPr>
                  <a:t>, et </a:t>
                </a:r>
                <a:r>
                  <a:rPr lang="en-US" dirty="0" err="1">
                    <a:latin typeface="Dagny OT" panose="020B0504020201020104" pitchFamily="34" charset="77"/>
                  </a:rPr>
                  <a:t>si</a:t>
                </a:r>
                <a:r>
                  <a:rPr lang="en-US" dirty="0">
                    <a:latin typeface="Dagny OT" panose="020B0504020201020104" pitchFamily="34" charset="77"/>
                  </a:rPr>
                  <a:t> </a:t>
                </a:r>
                <a:r>
                  <a:rPr lang="en-US" dirty="0" err="1">
                    <a:latin typeface="Dagny OT" panose="020B0504020201020104" pitchFamily="34" charset="77"/>
                  </a:rPr>
                  <a:t>ni</a:t>
                </a:r>
                <a:r>
                  <a:rPr lang="en-US" dirty="0">
                    <a:latin typeface="Dagny OT" panose="020B0504020201020104" pitchFamily="34" charset="77"/>
                  </a:rPr>
                  <a:t> les </a:t>
                </a:r>
                <a14:m>
                  <m:oMath xmlns:m="http://schemas.openxmlformats.org/officeDocument/2006/math">
                    <m:sSub>
                      <m:sSubPr>
                        <m:ctrlPr>
                          <a:rPr lang="en-US" i="1" dirty="0">
                            <a:latin typeface="Cambria Math" panose="02040503050406030204" pitchFamily="18" charset="0"/>
                          </a:rPr>
                        </m:ctrlPr>
                      </m:sSubPr>
                      <m:e>
                        <m:r>
                          <a:rPr lang="en-CA" i="1" dirty="0">
                            <a:latin typeface="Cambria Math" panose="02040503050406030204" pitchFamily="18" charset="0"/>
                          </a:rPr>
                          <m:t>𝑥</m:t>
                        </m:r>
                      </m:e>
                      <m:sub>
                        <m:r>
                          <a:rPr lang="en-CA" i="1" dirty="0">
                            <a:latin typeface="Cambria Math" panose="02040503050406030204" pitchFamily="18" charset="0"/>
                          </a:rPr>
                          <m:t>𝑖</m:t>
                        </m:r>
                      </m:sub>
                    </m:sSub>
                  </m:oMath>
                </a14:m>
                <a:r>
                  <a:rPr lang="en-US" dirty="0">
                    <a:latin typeface="Dagny OT" panose="020B0504020201020104" pitchFamily="34" charset="77"/>
                  </a:rPr>
                  <a:t> </a:t>
                </a:r>
                <a:r>
                  <a:rPr lang="en-US" dirty="0" err="1">
                    <a:latin typeface="Dagny OT" panose="020B0504020201020104" pitchFamily="34" charset="77"/>
                  </a:rPr>
                  <a:t>ni</a:t>
                </a:r>
                <a:r>
                  <a:rPr lang="en-US" dirty="0">
                    <a:latin typeface="Dagny OT" panose="020B0504020201020104" pitchFamily="34" charset="77"/>
                  </a:rPr>
                  <a:t> les </a:t>
                </a:r>
                <a14:m>
                  <m:oMath xmlns:m="http://schemas.openxmlformats.org/officeDocument/2006/math">
                    <m:sSub>
                      <m:sSubPr>
                        <m:ctrlPr>
                          <a:rPr lang="en-US" i="1" dirty="0">
                            <a:latin typeface="Cambria Math" panose="02040503050406030204" pitchFamily="18" charset="0"/>
                          </a:rPr>
                        </m:ctrlPr>
                      </m:sSubPr>
                      <m:e>
                        <m:r>
                          <a:rPr lang="en-CA" b="0" i="1" dirty="0" smtClean="0">
                            <a:latin typeface="Cambria Math" panose="02040503050406030204" pitchFamily="18" charset="0"/>
                          </a:rPr>
                          <m:t>𝑦</m:t>
                        </m:r>
                      </m:e>
                      <m:sub>
                        <m:r>
                          <a:rPr lang="en-CA" i="1" dirty="0">
                            <a:latin typeface="Cambria Math" panose="02040503050406030204" pitchFamily="18" charset="0"/>
                          </a:rPr>
                          <m:t>𝑖</m:t>
                        </m:r>
                      </m:sub>
                    </m:sSub>
                    <m:r>
                      <a:rPr lang="en-CA" i="1" dirty="0">
                        <a:latin typeface="Cambria Math" panose="02040503050406030204" pitchFamily="18" charset="0"/>
                      </a:rPr>
                      <m:t> </m:t>
                    </m:r>
                  </m:oMath>
                </a14:m>
                <a:r>
                  <a:rPr lang="en-US" dirty="0">
                    <a:latin typeface="Dagny OT" panose="020B0504020201020104" pitchFamily="34" charset="77"/>
                  </a:rPr>
                  <a:t>ne sont constants. </a:t>
                </a:r>
              </a:p>
              <a:p>
                <a:pPr marL="0" indent="0" algn="just">
                  <a:lnSpc>
                    <a:spcPct val="100000"/>
                  </a:lnSpc>
                  <a:buNone/>
                </a:pPr>
                <a:endParaRPr lang="en-US"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Les variables 𝑥 et 𝑦 sont </a:t>
                </a:r>
                <a:r>
                  <a:rPr lang="fr-FR" b="1" dirty="0">
                    <a:latin typeface="Dagny OT" panose="020B0504020201020104" pitchFamily="34" charset="77"/>
                  </a:rPr>
                  <a:t>non corrélées </a:t>
                </a:r>
                <a:r>
                  <a:rPr lang="fr-FR" dirty="0">
                    <a:latin typeface="Dagny OT" panose="020B0504020201020104" pitchFamily="34" charset="77"/>
                  </a:rPr>
                  <a:t>si</a:t>
                </a:r>
                <a:r>
                  <a:rPr lang="en-US" dirty="0">
                    <a:latin typeface="Dagny OT" panose="020B0504020201020104" pitchFamily="34"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CA" i="1">
                            <a:latin typeface="Cambria Math" panose="02040503050406030204" pitchFamily="18" charset="0"/>
                          </a:rPr>
                          <m:t>𝑋𝑌</m:t>
                        </m:r>
                      </m:sub>
                    </m:sSub>
                    <m:r>
                      <a:rPr lang="en-CA" b="0" i="1" smtClean="0">
                        <a:latin typeface="Cambria Math" panose="02040503050406030204" pitchFamily="18" charset="0"/>
                      </a:rPr>
                      <m:t>=0</m:t>
                    </m:r>
                  </m:oMath>
                </a14:m>
                <a:r>
                  <a:rPr lang="en-US" dirty="0">
                    <a:latin typeface="Dagny OT" panose="020B0504020201020104" pitchFamily="34" charset="77"/>
                  </a:rPr>
                  <a:t> </a:t>
                </a:r>
                <a:r>
                  <a:rPr lang="fr-FR" dirty="0">
                    <a:latin typeface="Dagny OT" panose="020B0504020201020104" pitchFamily="34" charset="77"/>
                  </a:rPr>
                  <a:t>(ou est très petit, en pratique), et elles sont </a:t>
                </a:r>
                <a:r>
                  <a:rPr lang="fr-FR" b="1" dirty="0">
                    <a:latin typeface="Dagny OT" panose="020B0504020201020104" pitchFamily="34" charset="77"/>
                  </a:rPr>
                  <a:t>corrélées</a:t>
                </a:r>
                <a:r>
                  <a:rPr lang="fr-FR" dirty="0">
                    <a:latin typeface="Dagny OT" panose="020B0504020201020104" pitchFamily="34" charset="77"/>
                  </a:rPr>
                  <a:t> si</a:t>
                </a:r>
                <a:r>
                  <a:rPr lang="en-US" dirty="0">
                    <a:latin typeface="Dagny OT" panose="020B0504020201020104" pitchFamily="34" charset="77"/>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CA" i="1">
                            <a:latin typeface="Cambria Math" panose="02040503050406030204" pitchFamily="18" charset="0"/>
                          </a:rPr>
                          <m:t>𝑋𝑌</m:t>
                        </m:r>
                      </m:sub>
                    </m:sSub>
                    <m:r>
                      <a:rPr lang="en-CA" i="1">
                        <a:latin typeface="Cambria Math" panose="02040503050406030204" pitchFamily="18" charset="0"/>
                        <a:ea typeface="Cambria Math" panose="02040503050406030204" pitchFamily="18" charset="0"/>
                      </a:rPr>
                      <m:t>≠0</m:t>
                    </m:r>
                  </m:oMath>
                </a14:m>
                <a:r>
                  <a:rPr lang="en-US" dirty="0">
                    <a:latin typeface="Dagny OT" panose="020B0504020201020104" pitchFamily="34" charset="77"/>
                  </a:rPr>
                  <a:t> (</a:t>
                </a:r>
                <a:r>
                  <a:rPr lang="en-US" dirty="0" err="1">
                    <a:latin typeface="Dagny OT" panose="020B0504020201020104" pitchFamily="34" charset="77"/>
                  </a:rPr>
                  <a:t>ou</a:t>
                </a:r>
                <a:r>
                  <a:rPr lang="en-US" dirty="0">
                    <a:latin typeface="Dagny OT" panose="020B0504020201020104" pitchFamily="34" charset="77"/>
                  </a:rPr>
                  <a:t> </a:t>
                </a:r>
                <a14:m>
                  <m:oMath xmlns:m="http://schemas.openxmlformats.org/officeDocument/2006/math">
                    <m:d>
                      <m:dPr>
                        <m:begChr m:val="|"/>
                        <m:endChr m:val="|"/>
                        <m:ctrlPr>
                          <a:rPr lang="en-CA"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CA" i="1">
                                <a:latin typeface="Cambria Math" panose="02040503050406030204" pitchFamily="18" charset="0"/>
                              </a:rPr>
                              <m:t>𝑋𝑌</m:t>
                            </m:r>
                          </m:sub>
                        </m:sSub>
                      </m:e>
                    </m:d>
                    <m:r>
                      <a:rPr lang="en-CA" i="1">
                        <a:latin typeface="Cambria Math" panose="02040503050406030204" pitchFamily="18" charset="0"/>
                      </a:rPr>
                      <m:t> </m:t>
                    </m:r>
                  </m:oMath>
                </a14:m>
                <a:r>
                  <a:rPr lang="en-US" dirty="0" err="1">
                    <a:latin typeface="Dagny OT" panose="020B0504020201020104" pitchFamily="34" charset="77"/>
                  </a:rPr>
                  <a:t>est</a:t>
                </a:r>
                <a:r>
                  <a:rPr lang="en-US" dirty="0">
                    <a:latin typeface="Dagny OT" panose="020B0504020201020104" pitchFamily="34" charset="77"/>
                  </a:rPr>
                  <a:t> </a:t>
                </a:r>
                <a:r>
                  <a:rPr lang="fr-FR" dirty="0">
                    <a:latin typeface="Dagny OT" panose="020B0504020201020104" pitchFamily="34" charset="77"/>
                  </a:rPr>
                  <a:t>« </a:t>
                </a:r>
                <a:r>
                  <a:rPr lang="en-US" dirty="0">
                    <a:latin typeface="Dagny OT" panose="020B0504020201020104" pitchFamily="34" charset="77"/>
                  </a:rPr>
                  <a:t>grand</a:t>
                </a:r>
                <a:r>
                  <a:rPr lang="fr-FR" dirty="0">
                    <a:latin typeface="Dagny OT" panose="020B0504020201020104" pitchFamily="34" charset="77"/>
                  </a:rPr>
                  <a:t> »</a:t>
                </a:r>
                <a:r>
                  <a:rPr lang="en-US" dirty="0">
                    <a:latin typeface="Dagny OT" panose="020B0504020201020104" pitchFamily="34" charset="77"/>
                  </a:rPr>
                  <a:t>, </a:t>
                </a:r>
                <a:r>
                  <a:rPr lang="en-US" dirty="0" err="1">
                    <a:latin typeface="Dagny OT" panose="020B0504020201020104" pitchFamily="34" charset="77"/>
                  </a:rPr>
                  <a:t>en</a:t>
                </a:r>
                <a:r>
                  <a:rPr lang="en-US" dirty="0">
                    <a:latin typeface="Dagny OT" panose="020B0504020201020104" pitchFamily="34" charset="77"/>
                  </a:rPr>
                  <a:t> pratique).</a:t>
                </a:r>
              </a:p>
              <a:p>
                <a:pPr algn="just">
                  <a:lnSpc>
                    <a:spcPct val="100000"/>
                  </a:lnSpc>
                </a:pPr>
                <a:endParaRPr lang="en-US"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Pour les données sur les hydrocarbures</a:t>
                </a:r>
                <a:r>
                  <a:rPr lang="en-US" dirty="0">
                    <a:latin typeface="Dagny OT" panose="020B0504020201020104" pitchFamily="34" charset="77"/>
                  </a:rPr>
                  <a:t>,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𝑆</m:t>
                        </m:r>
                      </m:e>
                      <m:sub>
                        <m:r>
                          <a:rPr lang="en-CA" i="1">
                            <a:latin typeface="Cambria Math" panose="02040503050406030204" pitchFamily="18" charset="0"/>
                          </a:rPr>
                          <m:t>𝑥𝑦</m:t>
                        </m:r>
                      </m:sub>
                    </m:sSub>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10.18</m:t>
                    </m:r>
                  </m:oMath>
                </a14:m>
                <a:r>
                  <a:rPr lang="en-US" dirty="0">
                    <a:latin typeface="Dagny OT" panose="020B0504020201020104" pitchFamily="34" charset="77"/>
                  </a:rPr>
                  <a:t>,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𝑆</m:t>
                        </m:r>
                      </m:e>
                      <m:sub>
                        <m:r>
                          <a:rPr lang="en-CA" i="1">
                            <a:latin typeface="Cambria Math" panose="02040503050406030204" pitchFamily="18" charset="0"/>
                          </a:rPr>
                          <m:t>𝑥</m:t>
                        </m:r>
                        <m:r>
                          <a:rPr lang="en-CA" b="0" i="1" smtClean="0">
                            <a:latin typeface="Cambria Math" panose="02040503050406030204" pitchFamily="18" charset="0"/>
                          </a:rPr>
                          <m:t>𝑥</m:t>
                        </m:r>
                      </m:sub>
                    </m:sSub>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0.68</m:t>
                    </m:r>
                  </m:oMath>
                </a14:m>
                <a:r>
                  <a:rPr lang="en-US" dirty="0">
                    <a:latin typeface="Dagny OT" panose="020B0504020201020104" pitchFamily="34" charset="77"/>
                  </a:rPr>
                  <a:t>, </a:t>
                </a:r>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𝑆</m:t>
                        </m:r>
                      </m:e>
                      <m:sub>
                        <m:r>
                          <a:rPr lang="en-CA" b="0" i="1" smtClean="0">
                            <a:latin typeface="Cambria Math" panose="02040503050406030204" pitchFamily="18" charset="0"/>
                          </a:rPr>
                          <m:t>𝑦𝑦</m:t>
                        </m:r>
                      </m:sub>
                    </m:sSub>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173.38</m:t>
                    </m:r>
                    <m:r>
                      <a:rPr lang="en-CA" i="1">
                        <a:latin typeface="Cambria Math" panose="02040503050406030204" pitchFamily="18" charset="0"/>
                        <a:ea typeface="Cambria Math" panose="02040503050406030204" pitchFamily="18" charset="0"/>
                      </a:rPr>
                      <m:t> </m:t>
                    </m:r>
                  </m:oMath>
                </a14:m>
                <a:r>
                  <a:rPr lang="en-US" dirty="0">
                    <a:latin typeface="Dagny OT" panose="020B0504020201020104" pitchFamily="34" charset="77"/>
                  </a:rPr>
                  <a:t>et </a:t>
                </a:r>
              </a:p>
              <a:p>
                <a:pPr marL="0" indent="0" algn="just">
                  <a:lnSpc>
                    <a:spcPct val="10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CA" i="1">
                              <a:latin typeface="Cambria Math" panose="02040503050406030204" pitchFamily="18" charset="0"/>
                            </a:rPr>
                            <m:t>𝑋𝑌</m:t>
                          </m:r>
                        </m:sub>
                      </m:sSub>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10.18</m:t>
                          </m:r>
                        </m:num>
                        <m:den>
                          <m:rad>
                            <m:radPr>
                              <m:degHide m:val="on"/>
                              <m:ctrlPr>
                                <a:rPr lang="en-CA" i="1">
                                  <a:latin typeface="Cambria Math" panose="02040503050406030204" pitchFamily="18" charset="0"/>
                                </a:rPr>
                              </m:ctrlPr>
                            </m:radPr>
                            <m:deg/>
                            <m:e>
                              <m:r>
                                <a:rPr lang="en-CA" b="0" i="1" smtClean="0">
                                  <a:latin typeface="Cambria Math" panose="02040503050406030204" pitchFamily="18" charset="0"/>
                                </a:rPr>
                                <m:t>0.68</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rPr>
                                <m:t>173.38</m:t>
                              </m:r>
                            </m:e>
                          </m:rad>
                        </m:den>
                      </m:f>
                      <m:r>
                        <a:rPr lang="en-CA" i="1" smtClean="0">
                          <a:latin typeface="Cambria Math" panose="02040503050406030204" pitchFamily="18" charset="0"/>
                          <a:ea typeface="Cambria Math" panose="02040503050406030204" pitchFamily="18" charset="0"/>
                        </a:rPr>
                        <m:t>≈</m:t>
                      </m:r>
                      <m:r>
                        <a:rPr lang="en-CA" b="1" i="1" smtClean="0">
                          <a:solidFill>
                            <a:srgbClr val="0070C0"/>
                          </a:solidFill>
                          <a:latin typeface="Cambria Math" panose="02040503050406030204" pitchFamily="18" charset="0"/>
                          <a:ea typeface="Cambria Math" panose="02040503050406030204" pitchFamily="18" charset="0"/>
                        </a:rPr>
                        <m:t>𝟎</m:t>
                      </m:r>
                      <m:r>
                        <a:rPr lang="en-CA" b="1" i="1" smtClean="0">
                          <a:solidFill>
                            <a:srgbClr val="0070C0"/>
                          </a:solidFill>
                          <a:latin typeface="Cambria Math" panose="02040503050406030204" pitchFamily="18" charset="0"/>
                          <a:ea typeface="Cambria Math" panose="02040503050406030204" pitchFamily="18" charset="0"/>
                        </a:rPr>
                        <m:t>.</m:t>
                      </m:r>
                      <m:r>
                        <a:rPr lang="en-CA" b="1" i="1" smtClean="0">
                          <a:solidFill>
                            <a:srgbClr val="0070C0"/>
                          </a:solidFill>
                          <a:latin typeface="Cambria Math" panose="02040503050406030204" pitchFamily="18" charset="0"/>
                          <a:ea typeface="Cambria Math" panose="02040503050406030204" pitchFamily="18" charset="0"/>
                        </a:rPr>
                        <m:t>𝟗𝟒</m:t>
                      </m:r>
                      <m:r>
                        <a:rPr lang="en-CA" b="0" i="1" smtClean="0">
                          <a:latin typeface="Cambria Math" panose="02040503050406030204" pitchFamily="18" charset="0"/>
                          <a:ea typeface="Cambria Math" panose="02040503050406030204" pitchFamily="18" charset="0"/>
                        </a:rPr>
                        <m:t>  </m:t>
                      </m:r>
                      <m:d>
                        <m:dPr>
                          <m:ctrlPr>
                            <a:rPr lang="en-CA" b="0" i="1" smtClean="0">
                              <a:solidFill>
                                <a:schemeClr val="tx2"/>
                              </a:solidFill>
                              <a:latin typeface="Cambria Math" panose="02040503050406030204" pitchFamily="18" charset="0"/>
                              <a:ea typeface="Cambria Math" panose="02040503050406030204" pitchFamily="18" charset="0"/>
                            </a:rPr>
                          </m:ctrlPr>
                        </m:dPr>
                        <m:e>
                          <m:r>
                            <m:rPr>
                              <m:nor/>
                            </m:rPr>
                            <a:rPr lang="en-CA">
                              <a:latin typeface="Cambria Math" panose="02040503050406030204" pitchFamily="18" charset="0"/>
                              <a:ea typeface="Cambria Math" panose="02040503050406030204" pitchFamily="18" charset="0"/>
                            </a:rPr>
                            <m:t>corr</m:t>
                          </m:r>
                          <m:r>
                            <m:rPr>
                              <m:nor/>
                            </m:rPr>
                            <a:rPr lang="en-CA">
                              <a:latin typeface="Cambria Math" panose="02040503050406030204" pitchFamily="18" charset="0"/>
                              <a:ea typeface="Cambria Math" panose="02040503050406030204" pitchFamily="18" charset="0"/>
                            </a:rPr>
                            <m:t>é</m:t>
                          </m:r>
                          <m:r>
                            <m:rPr>
                              <m:nor/>
                            </m:rPr>
                            <a:rPr lang="en-CA">
                              <a:latin typeface="Cambria Math" panose="02040503050406030204" pitchFamily="18" charset="0"/>
                              <a:ea typeface="Cambria Math" panose="02040503050406030204" pitchFamily="18" charset="0"/>
                            </a:rPr>
                            <m:t>lation</m:t>
                          </m:r>
                          <m:r>
                            <m:rPr>
                              <m:nor/>
                            </m:rPr>
                            <a:rPr lang="en-CA">
                              <a:latin typeface="Cambria Math" panose="02040503050406030204" pitchFamily="18" charset="0"/>
                              <a:ea typeface="Cambria Math" panose="02040503050406030204" pitchFamily="18" charset="0"/>
                            </a:rPr>
                            <m:t> é</m:t>
                          </m:r>
                          <m:r>
                            <m:rPr>
                              <m:nor/>
                            </m:rPr>
                            <a:rPr lang="en-CA">
                              <a:latin typeface="Cambria Math" panose="02040503050406030204" pitchFamily="18" charset="0"/>
                              <a:ea typeface="Cambria Math" panose="02040503050406030204" pitchFamily="18" charset="0"/>
                            </a:rPr>
                            <m:t>lev</m:t>
                          </m:r>
                          <m:r>
                            <m:rPr>
                              <m:nor/>
                            </m:rPr>
                            <a:rPr lang="en-CA">
                              <a:latin typeface="Cambria Math" panose="02040503050406030204" pitchFamily="18" charset="0"/>
                              <a:ea typeface="Cambria Math" panose="02040503050406030204" pitchFamily="18" charset="0"/>
                            </a:rPr>
                            <m:t>é</m:t>
                          </m:r>
                          <m:r>
                            <m:rPr>
                              <m:nor/>
                            </m:rPr>
                            <a:rPr lang="en-CA">
                              <a:latin typeface="Cambria Math" panose="02040503050406030204" pitchFamily="18" charset="0"/>
                              <a:ea typeface="Cambria Math" panose="02040503050406030204" pitchFamily="18" charset="0"/>
                            </a:rPr>
                            <m:t>e</m:t>
                          </m:r>
                        </m:e>
                      </m:d>
                      <m:r>
                        <a:rPr lang="en-CA" b="0" i="1" smtClean="0">
                          <a:latin typeface="Cambria Math" panose="02040503050406030204" pitchFamily="18" charset="0"/>
                          <a:ea typeface="Cambria Math" panose="02040503050406030204" pitchFamily="18" charset="0"/>
                        </a:rPr>
                        <m:t>.</m:t>
                      </m:r>
                    </m:oMath>
                  </m:oMathPara>
                </a14:m>
                <a:endParaRPr lang="en-US"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BB7DA7DB-B549-E847-BF8C-AEB5583782EF}"/>
                  </a:ext>
                </a:extLst>
              </p:cNvPr>
              <p:cNvSpPr>
                <a:spLocks noGrp="1" noRot="1" noChangeAspect="1" noMove="1" noResize="1" noEditPoints="1" noAdjustHandles="1" noChangeArrowheads="1" noChangeShapeType="1" noTextEdit="1"/>
              </p:cNvSpPr>
              <p:nvPr>
                <p:ph idx="1"/>
              </p:nvPr>
            </p:nvSpPr>
            <p:spPr>
              <a:xfrm>
                <a:off x="1371600" y="2094271"/>
                <a:ext cx="10626436" cy="3824748"/>
              </a:xfrm>
              <a:blipFill>
                <a:blip r:embed="rId2"/>
                <a:stretch>
                  <a:fillRect l="-597" t="-993" r="-597" b="-16225"/>
                </a:stretch>
              </a:blipFill>
            </p:spPr>
            <p:txBody>
              <a:bodyPr/>
              <a:lstStyle/>
              <a:p>
                <a:r>
                  <a:rPr lang="en-US">
                    <a:noFill/>
                  </a:rPr>
                  <a:t> </a:t>
                </a:r>
              </a:p>
            </p:txBody>
          </p:sp>
        </mc:Fallback>
      </mc:AlternateContent>
    </p:spTree>
    <p:extLst>
      <p:ext uri="{BB962C8B-B14F-4D97-AF65-F5344CB8AC3E}">
        <p14:creationId xmlns:p14="http://schemas.microsoft.com/office/powerpoint/2010/main" val="239242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ABD8-09EB-D946-ACFD-CA45298F595F}"/>
              </a:ext>
            </a:extLst>
          </p:cNvPr>
          <p:cNvSpPr>
            <a:spLocks noGrp="1"/>
          </p:cNvSpPr>
          <p:nvPr>
            <p:ph type="title"/>
          </p:nvPr>
        </p:nvSpPr>
        <p:spPr/>
        <p:txBody>
          <a:bodyPr/>
          <a:lstStyle/>
          <a:p>
            <a:r>
              <a:rPr lang="en-US" b="1" dirty="0"/>
              <a:t>PROPRIÉTÉS ET INTERPRÉTATION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1353D0-A4CF-824E-A0EC-AA5202094BF6}"/>
                  </a:ext>
                </a:extLst>
              </p:cNvPr>
              <p:cNvSpPr>
                <a:spLocks noGrp="1"/>
              </p:cNvSpPr>
              <p:nvPr>
                <p:ph idx="1"/>
              </p:nvPr>
            </p:nvSpPr>
            <p:spPr>
              <a:xfrm>
                <a:off x="1371600" y="2286000"/>
                <a:ext cx="10210800" cy="3581400"/>
              </a:xfrm>
            </p:spPr>
            <p:txBody>
              <a:bodyPr/>
              <a:lstStyle/>
              <a:p>
                <a:pPr marL="0" indent="0" algn="just">
                  <a:lnSpc>
                    <a:spcPct val="100000"/>
                  </a:lnSpc>
                  <a:buNone/>
                </a:pPr>
                <a:r>
                  <a:rPr lang="en-US" dirty="0">
                    <a:latin typeface="Dagny OT" panose="020B0504020201020104" pitchFamily="34" charset="77"/>
                  </a:rPr>
                  <a:t>Le </a:t>
                </a:r>
                <a:r>
                  <a:rPr lang="en-US" dirty="0" err="1">
                    <a:latin typeface="Dagny OT" panose="020B0504020201020104" pitchFamily="34" charset="77"/>
                  </a:rPr>
                  <a:t>signe</a:t>
                </a:r>
                <a:r>
                  <a:rPr lang="en-US" dirty="0">
                    <a:latin typeface="Dagny OT" panose="020B0504020201020104" pitchFamily="34" charset="77"/>
                  </a:rPr>
                  <a:t> de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CA" i="1">
                            <a:latin typeface="Cambria Math" panose="02040503050406030204" pitchFamily="18" charset="0"/>
                          </a:rPr>
                          <m:t>𝑋𝑌</m:t>
                        </m:r>
                      </m:sub>
                    </m:sSub>
                    <m:r>
                      <a:rPr lang="en-CA" i="1">
                        <a:latin typeface="Cambria Math" panose="02040503050406030204" pitchFamily="18" charset="0"/>
                      </a:rPr>
                      <m:t> </m:t>
                    </m:r>
                  </m:oMath>
                </a14:m>
                <a:r>
                  <a:rPr lang="fr-FR" dirty="0">
                    <a:latin typeface="Dagny OT" panose="020B0504020201020104" pitchFamily="34" charset="77"/>
                  </a:rPr>
                  <a:t>reflète la tendance des points.</a:t>
                </a:r>
                <a:endParaRPr lang="en-US" dirty="0">
                  <a:latin typeface="Dagny OT" panose="020B0504020201020104" pitchFamily="34" charset="77"/>
                </a:endParaRPr>
              </a:p>
              <a:p>
                <a:pPr algn="just">
                  <a:lnSpc>
                    <a:spcPct val="100000"/>
                  </a:lnSpc>
                  <a:buFont typeface="Wingdings" pitchFamily="2" charset="2"/>
                  <a:buChar char="§"/>
                </a:pPr>
                <a:endParaRPr lang="en-US" sz="200" b="1" dirty="0">
                  <a:latin typeface="Dagny OT" panose="020B0504020201020104" pitchFamily="34" charset="77"/>
                </a:endParaRPr>
              </a:p>
              <a:p>
                <a:pPr marL="0" indent="0" algn="just">
                  <a:lnSpc>
                    <a:spcPct val="100000"/>
                  </a:lnSpc>
                  <a:buNone/>
                </a:pPr>
                <a:r>
                  <a:rPr lang="fr-FR" b="1" dirty="0">
                    <a:latin typeface="Dagny OT" panose="020B0504020201020104" pitchFamily="34" charset="77"/>
                  </a:rPr>
                  <a:t>IMPORTANT : </a:t>
                </a:r>
                <a:r>
                  <a:rPr lang="fr-FR" dirty="0">
                    <a:latin typeface="Dagny OT" panose="020B0504020201020104" pitchFamily="34" charset="77"/>
                  </a:rPr>
                  <a:t>une valeur élevée</a:t>
                </a:r>
                <a:r>
                  <a:rPr lang="fr-FR" b="1" dirty="0">
                    <a:latin typeface="Dagny OT" panose="020B0504020201020104" pitchFamily="34" charset="77"/>
                  </a:rPr>
                  <a:t> </a:t>
                </a:r>
                <a:r>
                  <a:rPr lang="fr-FR" dirty="0">
                    <a:latin typeface="Dagny OT" panose="020B0504020201020104" pitchFamily="34" charset="77"/>
                  </a:rPr>
                  <a:t>du coefficient de corrélation</a:t>
                </a:r>
                <a:r>
                  <a:rPr lang="en-US" dirty="0">
                    <a:latin typeface="Dagny OT" panose="020B0504020201020104" pitchFamily="34" charset="77"/>
                  </a:rPr>
                  <a:t> </a:t>
                </a:r>
                <a14:m>
                  <m:oMath xmlns:m="http://schemas.openxmlformats.org/officeDocument/2006/math">
                    <m:d>
                      <m:dPr>
                        <m:begChr m:val="|"/>
                        <m:endChr m:val="|"/>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CA" i="1">
                                <a:latin typeface="Cambria Math" panose="02040503050406030204" pitchFamily="18" charset="0"/>
                              </a:rPr>
                              <m:t>𝑋𝑌</m:t>
                            </m:r>
                          </m:sub>
                        </m:sSub>
                      </m:e>
                    </m:d>
                    <m:r>
                      <a:rPr lang="en-CA" i="1">
                        <a:latin typeface="Cambria Math" panose="02040503050406030204" pitchFamily="18" charset="0"/>
                      </a:rPr>
                      <m:t> </m:t>
                    </m:r>
                  </m:oMath>
                </a14:m>
                <a:r>
                  <a:rPr lang="fr-FR" dirty="0">
                    <a:latin typeface="Dagny OT" panose="020B0504020201020104" pitchFamily="34" charset="77"/>
                  </a:rPr>
                  <a:t>n'implique pas nécessairement une </a:t>
                </a:r>
                <a:r>
                  <a:rPr lang="fr-FR" b="1" dirty="0">
                    <a:latin typeface="Dagny OT" panose="020B0504020201020104" pitchFamily="34" charset="77"/>
                  </a:rPr>
                  <a:t>relation de cause à effet </a:t>
                </a:r>
                <a:r>
                  <a:rPr lang="fr-FR" dirty="0">
                    <a:latin typeface="Dagny OT" panose="020B0504020201020104" pitchFamily="34" charset="77"/>
                  </a:rPr>
                  <a:t>entre les deux variables ;</a:t>
                </a:r>
                <a:endParaRPr lang="en-US" dirty="0">
                  <a:latin typeface="Dagny OT" panose="020B0504020201020104" pitchFamily="34" charset="77"/>
                </a:endParaRPr>
              </a:p>
              <a:p>
                <a:pPr algn="just">
                  <a:lnSpc>
                    <a:spcPct val="100000"/>
                  </a:lnSpc>
                  <a:buFont typeface="Wingdings" pitchFamily="2" charset="2"/>
                  <a:buChar char="§"/>
                </a:pPr>
                <a:endParaRPr lang="en-US" sz="2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Notons que 𝑥 et 𝑦 peuvent avoir une relation </a:t>
                </a:r>
                <a:r>
                  <a:rPr lang="fr-FR" b="1" dirty="0">
                    <a:latin typeface="Dagny OT" panose="020B0504020201020104" pitchFamily="34" charset="77"/>
                  </a:rPr>
                  <a:t>non linéaire </a:t>
                </a:r>
                <a:r>
                  <a:rPr lang="fr-FR" dirty="0">
                    <a:latin typeface="Dagny OT" panose="020B0504020201020104" pitchFamily="34" charset="77"/>
                  </a:rPr>
                  <a:t>très forte sans que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CA" i="1">
                            <a:latin typeface="Cambria Math" panose="02040503050406030204" pitchFamily="18" charset="0"/>
                          </a:rPr>
                          <m:t>𝑋𝑌</m:t>
                        </m:r>
                      </m:sub>
                    </m:sSub>
                    <m:r>
                      <a:rPr lang="en-CA" i="1">
                        <a:latin typeface="Cambria Math" panose="02040503050406030204" pitchFamily="18" charset="0"/>
                      </a:rPr>
                      <m:t> </m:t>
                    </m:r>
                  </m:oMath>
                </a14:m>
                <a:r>
                  <a:rPr lang="en-US" dirty="0">
                    <a:latin typeface="Dagny OT" panose="020B0504020201020104" pitchFamily="34" charset="77"/>
                  </a:rPr>
                  <a:t>ne la reflète (</a:t>
                </a:r>
                <a14:m>
                  <m:oMath xmlns:m="http://schemas.openxmlformats.org/officeDocument/2006/math">
                    <m:r>
                      <a:rPr lang="en-US" i="1" dirty="0" smtClean="0">
                        <a:latin typeface="Cambria Math" panose="02040503050406030204" pitchFamily="18" charset="0"/>
                      </a:rPr>
                      <m:t>−0.12</m:t>
                    </m:r>
                  </m:oMath>
                </a14:m>
                <a:r>
                  <a:rPr lang="en-US" dirty="0">
                    <a:latin typeface="Dagny OT" panose="020B0504020201020104" pitchFamily="34" charset="77"/>
                  </a:rPr>
                  <a:t> à gauche, </a:t>
                </a:r>
                <a14:m>
                  <m:oMath xmlns:m="http://schemas.openxmlformats.org/officeDocument/2006/math">
                    <m:r>
                      <a:rPr lang="en-US" i="1" dirty="0" smtClean="0">
                        <a:latin typeface="Cambria Math" panose="02040503050406030204" pitchFamily="18" charset="0"/>
                      </a:rPr>
                      <m:t>0.93</m:t>
                    </m:r>
                  </m:oMath>
                </a14:m>
                <a:r>
                  <a:rPr lang="en-US" dirty="0">
                    <a:latin typeface="Dagny OT" panose="020B0504020201020104" pitchFamily="34" charset="77"/>
                  </a:rPr>
                  <a:t> à droite).</a:t>
                </a:r>
              </a:p>
            </p:txBody>
          </p:sp>
        </mc:Choice>
        <mc:Fallback>
          <p:sp>
            <p:nvSpPr>
              <p:cNvPr id="3" name="Content Placeholder 2">
                <a:extLst>
                  <a:ext uri="{FF2B5EF4-FFF2-40B4-BE49-F238E27FC236}">
                    <a16:creationId xmlns:a16="http://schemas.microsoft.com/office/drawing/2014/main" id="{811353D0-A4CF-824E-A0EC-AA5202094BF6}"/>
                  </a:ext>
                </a:extLst>
              </p:cNvPr>
              <p:cNvSpPr>
                <a:spLocks noGrp="1" noRot="1" noChangeAspect="1" noMove="1" noResize="1" noEditPoints="1" noAdjustHandles="1" noChangeArrowheads="1" noChangeShapeType="1" noTextEdit="1"/>
              </p:cNvSpPr>
              <p:nvPr>
                <p:ph idx="1"/>
              </p:nvPr>
            </p:nvSpPr>
            <p:spPr>
              <a:xfrm>
                <a:off x="1371600" y="2286000"/>
                <a:ext cx="10210800" cy="3581400"/>
              </a:xfrm>
              <a:blipFill>
                <a:blip r:embed="rId2"/>
                <a:stretch>
                  <a:fillRect l="-621" t="-707" r="-497"/>
                </a:stretch>
              </a:blipFill>
            </p:spPr>
            <p:txBody>
              <a:bodyPr/>
              <a:lstStyle/>
              <a:p>
                <a:r>
                  <a:rPr lang="en-US">
                    <a:noFill/>
                  </a:rPr>
                  <a:t> </a:t>
                </a:r>
              </a:p>
            </p:txBody>
          </p:sp>
        </mc:Fallback>
      </mc:AlternateContent>
      <p:pic>
        <p:nvPicPr>
          <p:cNvPr id="5" name="Picture 4" descr="Shape&#10;&#10;Description automatically generated with medium confidence">
            <a:extLst>
              <a:ext uri="{FF2B5EF4-FFF2-40B4-BE49-F238E27FC236}">
                <a16:creationId xmlns:a16="http://schemas.microsoft.com/office/drawing/2014/main" id="{48C98447-0C92-0D4C-836B-9ED49416C833}"/>
              </a:ext>
            </a:extLst>
          </p:cNvPr>
          <p:cNvPicPr>
            <a:picLocks noChangeAspect="1"/>
          </p:cNvPicPr>
          <p:nvPr/>
        </p:nvPicPr>
        <p:blipFill>
          <a:blip r:embed="rId3"/>
          <a:stretch>
            <a:fillRect/>
          </a:stretch>
        </p:blipFill>
        <p:spPr>
          <a:xfrm>
            <a:off x="5356334" y="4247674"/>
            <a:ext cx="6629399" cy="2610326"/>
          </a:xfrm>
          <a:prstGeom prst="rect">
            <a:avLst/>
          </a:prstGeom>
        </p:spPr>
      </p:pic>
    </p:spTree>
    <p:extLst>
      <p:ext uri="{BB962C8B-B14F-4D97-AF65-F5344CB8AC3E}">
        <p14:creationId xmlns:p14="http://schemas.microsoft.com/office/powerpoint/2010/main" val="62058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a:t>Aperçus</a:t>
            </a:r>
            <a:r>
              <a:rPr lang="en-US" dirty="0"/>
              <a:t> et </a:t>
            </a:r>
            <a:r>
              <a:rPr lang="en-US" dirty="0" err="1"/>
              <a:t>calculs</a:t>
            </a:r>
            <a:br>
              <a:rPr lang="en-US" dirty="0"/>
            </a:br>
            <a:r>
              <a:rPr lang="en-US" dirty="0"/>
              <a:t>Concepts de base</a:t>
            </a:r>
          </a:p>
        </p:txBody>
      </p:sp>
      <p:sp>
        <p:nvSpPr>
          <p:cNvPr id="5" name="Text Placeholder 4"/>
          <p:cNvSpPr>
            <a:spLocks noGrp="1"/>
          </p:cNvSpPr>
          <p:nvPr>
            <p:ph type="body" idx="1"/>
          </p:nvPr>
        </p:nvSpPr>
        <p:spPr/>
        <p:txBody>
          <a:bodyPr/>
          <a:lstStyle/>
          <a:p>
            <a:r>
              <a:rPr lang="fr-FR" dirty="0"/>
              <a:t>TECHNIQUES DE BASE D’ANALYSE DES DONNÉES</a:t>
            </a:r>
            <a:endParaRPr lang="en-US" dirty="0"/>
          </a:p>
        </p:txBody>
      </p:sp>
    </p:spTree>
    <p:extLst>
      <p:ext uri="{BB962C8B-B14F-4D97-AF65-F5344CB8AC3E}">
        <p14:creationId xmlns:p14="http://schemas.microsoft.com/office/powerpoint/2010/main" val="341629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ABD8-09EB-D946-ACFD-CA45298F595F}"/>
              </a:ext>
            </a:extLst>
          </p:cNvPr>
          <p:cNvSpPr>
            <a:spLocks noGrp="1"/>
          </p:cNvSpPr>
          <p:nvPr>
            <p:ph type="title"/>
          </p:nvPr>
        </p:nvSpPr>
        <p:spPr/>
        <p:txBody>
          <a:bodyPr/>
          <a:lstStyle/>
          <a:p>
            <a:r>
              <a:rPr lang="en-US" b="1" dirty="0"/>
              <a:t>PROPRIÉTÉS ET INTERPRÉTATION</a:t>
            </a:r>
          </a:p>
        </p:txBody>
      </p:sp>
      <p:pic>
        <p:nvPicPr>
          <p:cNvPr id="7" name="Picture 6" descr="Calendar&#10;&#10;Description automatically generated with medium confidence">
            <a:extLst>
              <a:ext uri="{FF2B5EF4-FFF2-40B4-BE49-F238E27FC236}">
                <a16:creationId xmlns:a16="http://schemas.microsoft.com/office/drawing/2014/main" id="{639EF36D-02CC-7043-BA2C-D92991ABE6E2}"/>
              </a:ext>
            </a:extLst>
          </p:cNvPr>
          <p:cNvPicPr>
            <a:picLocks noChangeAspect="1"/>
          </p:cNvPicPr>
          <p:nvPr/>
        </p:nvPicPr>
        <p:blipFill>
          <a:blip r:embed="rId2"/>
          <a:stretch>
            <a:fillRect/>
          </a:stretch>
        </p:blipFill>
        <p:spPr>
          <a:xfrm>
            <a:off x="1121229" y="2881040"/>
            <a:ext cx="10700657" cy="2127295"/>
          </a:xfrm>
          <a:prstGeom prst="rect">
            <a:avLst/>
          </a:prstGeom>
        </p:spPr>
      </p:pic>
      <p:sp>
        <p:nvSpPr>
          <p:cNvPr id="8" name="Rectangle 7">
            <a:extLst>
              <a:ext uri="{FF2B5EF4-FFF2-40B4-BE49-F238E27FC236}">
                <a16:creationId xmlns:a16="http://schemas.microsoft.com/office/drawing/2014/main" id="{4D4DD64A-3742-E846-ABE5-04BA1756475D}"/>
              </a:ext>
            </a:extLst>
          </p:cNvPr>
          <p:cNvSpPr/>
          <p:nvPr/>
        </p:nvSpPr>
        <p:spPr>
          <a:xfrm>
            <a:off x="10572995" y="0"/>
            <a:ext cx="1677062" cy="338554"/>
          </a:xfrm>
          <a:prstGeom prst="rect">
            <a:avLst/>
          </a:prstGeom>
        </p:spPr>
        <p:txBody>
          <a:bodyPr wrap="none">
            <a:spAutoFit/>
          </a:bodyPr>
          <a:lstStyle/>
          <a:p>
            <a:pPr algn="r"/>
            <a:r>
              <a:rPr lang="en-US" sz="1600" dirty="0">
                <a:solidFill>
                  <a:schemeClr val="tx2"/>
                </a:solidFill>
                <a:latin typeface="Dagny OT" panose="020B0504020201020104" pitchFamily="34" charset="77"/>
              </a:rPr>
              <a:t>[Auteur inconnu]</a:t>
            </a:r>
          </a:p>
        </p:txBody>
      </p:sp>
      <p:sp>
        <p:nvSpPr>
          <p:cNvPr id="9" name="TextBox 8">
            <a:extLst>
              <a:ext uri="{FF2B5EF4-FFF2-40B4-BE49-F238E27FC236}">
                <a16:creationId xmlns:a16="http://schemas.microsoft.com/office/drawing/2014/main" id="{FCD8B354-3F94-364C-A077-67DF28CC1541}"/>
              </a:ext>
            </a:extLst>
          </p:cNvPr>
          <p:cNvSpPr txBox="1"/>
          <p:nvPr/>
        </p:nvSpPr>
        <p:spPr>
          <a:xfrm>
            <a:off x="1121229" y="2599871"/>
            <a:ext cx="1367970" cy="923330"/>
          </a:xfrm>
          <a:prstGeom prst="rect">
            <a:avLst/>
          </a:prstGeom>
          <a:solidFill>
            <a:schemeClr val="bg2"/>
          </a:solidFill>
        </p:spPr>
        <p:txBody>
          <a:bodyPr wrap="square" rtlCol="0">
            <a:spAutoFit/>
          </a:bodyPr>
          <a:lstStyle/>
          <a:p>
            <a:pPr algn="ctr"/>
            <a:r>
              <a:rPr lang="en-US" dirty="0" err="1">
                <a:latin typeface="Dagny OT" panose="020B0504020201020104" pitchFamily="34" charset="77"/>
              </a:rPr>
              <a:t>corrélation</a:t>
            </a:r>
            <a:r>
              <a:rPr lang="en-US" dirty="0">
                <a:latin typeface="Dagny OT" panose="020B0504020201020104" pitchFamily="34" charset="77"/>
              </a:rPr>
              <a:t> positive </a:t>
            </a:r>
            <a:r>
              <a:rPr lang="en-US" dirty="0" err="1">
                <a:latin typeface="Dagny OT" panose="020B0504020201020104" pitchFamily="34" charset="77"/>
              </a:rPr>
              <a:t>parfaite</a:t>
            </a:r>
            <a:endParaRPr lang="en-US" dirty="0">
              <a:latin typeface="Dagny OT" panose="020B0504020201020104" pitchFamily="34" charset="77"/>
            </a:endParaRPr>
          </a:p>
        </p:txBody>
      </p:sp>
      <p:sp>
        <p:nvSpPr>
          <p:cNvPr id="10" name="TextBox 9">
            <a:extLst>
              <a:ext uri="{FF2B5EF4-FFF2-40B4-BE49-F238E27FC236}">
                <a16:creationId xmlns:a16="http://schemas.microsoft.com/office/drawing/2014/main" id="{5B506EE8-8010-8744-9147-E324E4CA7583}"/>
              </a:ext>
            </a:extLst>
          </p:cNvPr>
          <p:cNvSpPr txBox="1"/>
          <p:nvPr/>
        </p:nvSpPr>
        <p:spPr>
          <a:xfrm>
            <a:off x="2794002" y="2599871"/>
            <a:ext cx="1367970" cy="923330"/>
          </a:xfrm>
          <a:prstGeom prst="rect">
            <a:avLst/>
          </a:prstGeom>
          <a:solidFill>
            <a:schemeClr val="bg2"/>
          </a:solidFill>
        </p:spPr>
        <p:txBody>
          <a:bodyPr wrap="square" rtlCol="0">
            <a:spAutoFit/>
          </a:bodyPr>
          <a:lstStyle/>
          <a:p>
            <a:pPr algn="ctr"/>
            <a:r>
              <a:rPr lang="en-US" dirty="0" err="1">
                <a:latin typeface="Dagny OT" panose="020B0504020201020104" pitchFamily="34" charset="77"/>
              </a:rPr>
              <a:t>corrélation</a:t>
            </a:r>
            <a:r>
              <a:rPr lang="en-US" dirty="0">
                <a:latin typeface="Dagny OT" panose="020B0504020201020104" pitchFamily="34" charset="77"/>
              </a:rPr>
              <a:t> positive </a:t>
            </a:r>
            <a:r>
              <a:rPr lang="en-US" dirty="0" err="1">
                <a:latin typeface="Dagny OT" panose="020B0504020201020104" pitchFamily="34" charset="77"/>
              </a:rPr>
              <a:t>élevée</a:t>
            </a:r>
            <a:endParaRPr lang="en-US" dirty="0">
              <a:latin typeface="Dagny OT" panose="020B0504020201020104" pitchFamily="34" charset="77"/>
            </a:endParaRPr>
          </a:p>
        </p:txBody>
      </p:sp>
      <p:sp>
        <p:nvSpPr>
          <p:cNvPr id="11" name="TextBox 10">
            <a:extLst>
              <a:ext uri="{FF2B5EF4-FFF2-40B4-BE49-F238E27FC236}">
                <a16:creationId xmlns:a16="http://schemas.microsoft.com/office/drawing/2014/main" id="{06FBA4EB-6478-7644-84C4-2E4BF39C8291}"/>
              </a:ext>
            </a:extLst>
          </p:cNvPr>
          <p:cNvSpPr txBox="1"/>
          <p:nvPr/>
        </p:nvSpPr>
        <p:spPr>
          <a:xfrm>
            <a:off x="4290787" y="2599871"/>
            <a:ext cx="1367970" cy="923330"/>
          </a:xfrm>
          <a:prstGeom prst="rect">
            <a:avLst/>
          </a:prstGeom>
          <a:solidFill>
            <a:schemeClr val="bg2"/>
          </a:solidFill>
        </p:spPr>
        <p:txBody>
          <a:bodyPr wrap="square" rtlCol="0">
            <a:spAutoFit/>
          </a:bodyPr>
          <a:lstStyle/>
          <a:p>
            <a:pPr algn="ctr"/>
            <a:r>
              <a:rPr lang="en-US" dirty="0" err="1">
                <a:latin typeface="Dagny OT" panose="020B0504020201020104" pitchFamily="34" charset="77"/>
              </a:rPr>
              <a:t>faible</a:t>
            </a:r>
            <a:r>
              <a:rPr lang="en-US" dirty="0">
                <a:latin typeface="Dagny OT" panose="020B0504020201020104" pitchFamily="34" charset="77"/>
              </a:rPr>
              <a:t> </a:t>
            </a:r>
            <a:r>
              <a:rPr lang="en-US" dirty="0" err="1">
                <a:latin typeface="Dagny OT" panose="020B0504020201020104" pitchFamily="34" charset="77"/>
              </a:rPr>
              <a:t>corrélation</a:t>
            </a:r>
            <a:r>
              <a:rPr lang="en-US" dirty="0">
                <a:latin typeface="Dagny OT" panose="020B0504020201020104" pitchFamily="34" charset="77"/>
              </a:rPr>
              <a:t> positive</a:t>
            </a:r>
          </a:p>
        </p:txBody>
      </p:sp>
      <p:sp>
        <p:nvSpPr>
          <p:cNvPr id="12" name="TextBox 11">
            <a:extLst>
              <a:ext uri="{FF2B5EF4-FFF2-40B4-BE49-F238E27FC236}">
                <a16:creationId xmlns:a16="http://schemas.microsoft.com/office/drawing/2014/main" id="{72728CF0-D832-7143-9D6E-103D9748975E}"/>
              </a:ext>
            </a:extLst>
          </p:cNvPr>
          <p:cNvSpPr txBox="1"/>
          <p:nvPr/>
        </p:nvSpPr>
        <p:spPr>
          <a:xfrm>
            <a:off x="7284358" y="2599871"/>
            <a:ext cx="1367970" cy="923330"/>
          </a:xfrm>
          <a:prstGeom prst="rect">
            <a:avLst/>
          </a:prstGeom>
          <a:solidFill>
            <a:schemeClr val="bg2"/>
          </a:solidFill>
        </p:spPr>
        <p:txBody>
          <a:bodyPr wrap="square" rtlCol="0">
            <a:spAutoFit/>
          </a:bodyPr>
          <a:lstStyle/>
          <a:p>
            <a:pPr algn="ctr"/>
            <a:r>
              <a:rPr lang="en-US" dirty="0" err="1">
                <a:latin typeface="Dagny OT" panose="020B0504020201020104" pitchFamily="34" charset="77"/>
              </a:rPr>
              <a:t>faible</a:t>
            </a:r>
            <a:r>
              <a:rPr lang="en-US" dirty="0">
                <a:latin typeface="Dagny OT" panose="020B0504020201020104" pitchFamily="34" charset="77"/>
              </a:rPr>
              <a:t> </a:t>
            </a:r>
            <a:r>
              <a:rPr lang="en-US" dirty="0" err="1">
                <a:latin typeface="Dagny OT" panose="020B0504020201020104" pitchFamily="34" charset="77"/>
              </a:rPr>
              <a:t>corrélation</a:t>
            </a:r>
            <a:r>
              <a:rPr lang="en-US" dirty="0">
                <a:latin typeface="Dagny OT" panose="020B0504020201020104" pitchFamily="34" charset="77"/>
              </a:rPr>
              <a:t> </a:t>
            </a:r>
            <a:r>
              <a:rPr lang="en-US" dirty="0" err="1">
                <a:latin typeface="Dagny OT" panose="020B0504020201020104" pitchFamily="34" charset="77"/>
              </a:rPr>
              <a:t>négative</a:t>
            </a:r>
            <a:endParaRPr lang="en-US" dirty="0">
              <a:latin typeface="Dagny OT" panose="020B0504020201020104" pitchFamily="34" charset="77"/>
            </a:endParaRPr>
          </a:p>
        </p:txBody>
      </p:sp>
      <p:sp>
        <p:nvSpPr>
          <p:cNvPr id="13" name="TextBox 12">
            <a:extLst>
              <a:ext uri="{FF2B5EF4-FFF2-40B4-BE49-F238E27FC236}">
                <a16:creationId xmlns:a16="http://schemas.microsoft.com/office/drawing/2014/main" id="{66B4C50F-8C65-5244-A74C-218934471D39}"/>
              </a:ext>
            </a:extLst>
          </p:cNvPr>
          <p:cNvSpPr txBox="1"/>
          <p:nvPr/>
        </p:nvSpPr>
        <p:spPr>
          <a:xfrm>
            <a:off x="8869137" y="2603358"/>
            <a:ext cx="1367970" cy="923330"/>
          </a:xfrm>
          <a:prstGeom prst="rect">
            <a:avLst/>
          </a:prstGeom>
          <a:solidFill>
            <a:schemeClr val="bg2"/>
          </a:solidFill>
        </p:spPr>
        <p:txBody>
          <a:bodyPr wrap="square" rtlCol="0">
            <a:spAutoFit/>
          </a:bodyPr>
          <a:lstStyle/>
          <a:p>
            <a:pPr algn="ctr"/>
            <a:r>
              <a:rPr lang="en-US" dirty="0" err="1">
                <a:latin typeface="Dagny OT" panose="020B0504020201020104" pitchFamily="34" charset="77"/>
              </a:rPr>
              <a:t>corrélation</a:t>
            </a:r>
            <a:r>
              <a:rPr lang="en-US" dirty="0">
                <a:latin typeface="Dagny OT" panose="020B0504020201020104" pitchFamily="34" charset="77"/>
              </a:rPr>
              <a:t> </a:t>
            </a:r>
            <a:r>
              <a:rPr lang="en-US" dirty="0" err="1">
                <a:latin typeface="Dagny OT" panose="020B0504020201020104" pitchFamily="34" charset="77"/>
              </a:rPr>
              <a:t>négative</a:t>
            </a:r>
            <a:r>
              <a:rPr lang="en-US" dirty="0">
                <a:latin typeface="Dagny OT" panose="020B0504020201020104" pitchFamily="34" charset="77"/>
              </a:rPr>
              <a:t> </a:t>
            </a:r>
            <a:r>
              <a:rPr lang="en-US" dirty="0" err="1">
                <a:latin typeface="Dagny OT" panose="020B0504020201020104" pitchFamily="34" charset="77"/>
              </a:rPr>
              <a:t>élevée</a:t>
            </a:r>
            <a:endParaRPr lang="en-US" dirty="0">
              <a:latin typeface="Dagny OT" panose="020B0504020201020104" pitchFamily="34" charset="77"/>
            </a:endParaRPr>
          </a:p>
        </p:txBody>
      </p:sp>
      <p:sp>
        <p:nvSpPr>
          <p:cNvPr id="14" name="TextBox 13">
            <a:extLst>
              <a:ext uri="{FF2B5EF4-FFF2-40B4-BE49-F238E27FC236}">
                <a16:creationId xmlns:a16="http://schemas.microsoft.com/office/drawing/2014/main" id="{83F6E90A-0293-DD4D-94B0-838E5F0B98C0}"/>
              </a:ext>
            </a:extLst>
          </p:cNvPr>
          <p:cNvSpPr txBox="1"/>
          <p:nvPr/>
        </p:nvSpPr>
        <p:spPr>
          <a:xfrm>
            <a:off x="10453916" y="2599871"/>
            <a:ext cx="1367970" cy="923330"/>
          </a:xfrm>
          <a:prstGeom prst="rect">
            <a:avLst/>
          </a:prstGeom>
          <a:solidFill>
            <a:schemeClr val="bg2"/>
          </a:solidFill>
        </p:spPr>
        <p:txBody>
          <a:bodyPr wrap="square" rtlCol="0">
            <a:spAutoFit/>
          </a:bodyPr>
          <a:lstStyle/>
          <a:p>
            <a:pPr algn="ctr"/>
            <a:r>
              <a:rPr lang="en-US" dirty="0" err="1">
                <a:latin typeface="Dagny OT" panose="020B0504020201020104" pitchFamily="34" charset="77"/>
              </a:rPr>
              <a:t>corrélation</a:t>
            </a:r>
            <a:r>
              <a:rPr lang="en-US" dirty="0">
                <a:latin typeface="Dagny OT" panose="020B0504020201020104" pitchFamily="34" charset="77"/>
              </a:rPr>
              <a:t> </a:t>
            </a:r>
            <a:r>
              <a:rPr lang="en-US" dirty="0" err="1">
                <a:latin typeface="Dagny OT" panose="020B0504020201020104" pitchFamily="34" charset="77"/>
              </a:rPr>
              <a:t>négative</a:t>
            </a:r>
            <a:r>
              <a:rPr lang="en-US" dirty="0">
                <a:latin typeface="Dagny OT" panose="020B0504020201020104" pitchFamily="34" charset="77"/>
              </a:rPr>
              <a:t> </a:t>
            </a:r>
            <a:r>
              <a:rPr lang="en-US" dirty="0" err="1">
                <a:latin typeface="Dagny OT" panose="020B0504020201020104" pitchFamily="34" charset="77"/>
              </a:rPr>
              <a:t>parfaite</a:t>
            </a:r>
            <a:endParaRPr lang="en-US" dirty="0">
              <a:latin typeface="Dagny OT" panose="020B0504020201020104" pitchFamily="34" charset="77"/>
            </a:endParaRPr>
          </a:p>
        </p:txBody>
      </p:sp>
      <p:sp>
        <p:nvSpPr>
          <p:cNvPr id="15" name="TextBox 14">
            <a:extLst>
              <a:ext uri="{FF2B5EF4-FFF2-40B4-BE49-F238E27FC236}">
                <a16:creationId xmlns:a16="http://schemas.microsoft.com/office/drawing/2014/main" id="{E7BB4D55-0DB6-D040-A158-B5BBDEAAAEDB}"/>
              </a:ext>
            </a:extLst>
          </p:cNvPr>
          <p:cNvSpPr txBox="1"/>
          <p:nvPr/>
        </p:nvSpPr>
        <p:spPr>
          <a:xfrm>
            <a:off x="5787572" y="2599871"/>
            <a:ext cx="1367970" cy="923330"/>
          </a:xfrm>
          <a:prstGeom prst="rect">
            <a:avLst/>
          </a:prstGeom>
          <a:solidFill>
            <a:schemeClr val="bg2"/>
          </a:solidFill>
        </p:spPr>
        <p:txBody>
          <a:bodyPr wrap="square" rtlCol="0">
            <a:spAutoFit/>
          </a:bodyPr>
          <a:lstStyle/>
          <a:p>
            <a:pPr algn="ctr"/>
            <a:endParaRPr lang="en-US" dirty="0">
              <a:latin typeface="Dagny OT" panose="020B0504020201020104" pitchFamily="34" charset="77"/>
            </a:endParaRPr>
          </a:p>
          <a:p>
            <a:pPr algn="ctr"/>
            <a:r>
              <a:rPr lang="en-US" dirty="0" err="1">
                <a:latin typeface="Dagny OT" panose="020B0504020201020104" pitchFamily="34" charset="77"/>
              </a:rPr>
              <a:t>aucune</a:t>
            </a:r>
            <a:r>
              <a:rPr lang="en-US" dirty="0">
                <a:latin typeface="Dagny OT" panose="020B0504020201020104" pitchFamily="34" charset="77"/>
              </a:rPr>
              <a:t> </a:t>
            </a:r>
            <a:r>
              <a:rPr lang="en-US" dirty="0" err="1">
                <a:latin typeface="Dagny OT" panose="020B0504020201020104" pitchFamily="34" charset="77"/>
              </a:rPr>
              <a:t>corrélation</a:t>
            </a:r>
            <a:endParaRPr lang="en-US" dirty="0">
              <a:latin typeface="Dagny OT" panose="020B0504020201020104" pitchFamily="34" charset="77"/>
            </a:endParaRPr>
          </a:p>
        </p:txBody>
      </p:sp>
    </p:spTree>
    <p:extLst>
      <p:ext uri="{BB962C8B-B14F-4D97-AF65-F5344CB8AC3E}">
        <p14:creationId xmlns:p14="http://schemas.microsoft.com/office/powerpoint/2010/main" val="17770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hape&#10;&#10;Description automatically generated with medium confidence">
            <a:extLst>
              <a:ext uri="{FF2B5EF4-FFF2-40B4-BE49-F238E27FC236}">
                <a16:creationId xmlns:a16="http://schemas.microsoft.com/office/drawing/2014/main" id="{A152A8A3-74F9-1F4E-A5FC-4EEA11CFC608}"/>
              </a:ext>
            </a:extLst>
          </p:cNvPr>
          <p:cNvPicPr>
            <a:picLocks noGrp="1" noChangeAspect="1"/>
          </p:cNvPicPr>
          <p:nvPr>
            <p:ph idx="1"/>
          </p:nvPr>
        </p:nvPicPr>
        <p:blipFill>
          <a:blip r:embed="rId2"/>
          <a:stretch>
            <a:fillRect/>
          </a:stretch>
        </p:blipFill>
        <p:spPr>
          <a:xfrm>
            <a:off x="2921000" y="1962943"/>
            <a:ext cx="7046092" cy="2932113"/>
          </a:xfrm>
        </p:spPr>
      </p:pic>
      <p:sp>
        <p:nvSpPr>
          <p:cNvPr id="6" name="Rectangle 5">
            <a:extLst>
              <a:ext uri="{FF2B5EF4-FFF2-40B4-BE49-F238E27FC236}">
                <a16:creationId xmlns:a16="http://schemas.microsoft.com/office/drawing/2014/main" id="{5EC6321E-C27A-AD47-837D-5E72D8411E3B}"/>
              </a:ext>
            </a:extLst>
          </p:cNvPr>
          <p:cNvSpPr/>
          <p:nvPr/>
        </p:nvSpPr>
        <p:spPr>
          <a:xfrm>
            <a:off x="9912558" y="0"/>
            <a:ext cx="2337499" cy="338554"/>
          </a:xfrm>
          <a:prstGeom prst="rect">
            <a:avLst/>
          </a:prstGeom>
        </p:spPr>
        <p:txBody>
          <a:bodyPr wrap="none">
            <a:spAutoFit/>
          </a:bodyPr>
          <a:lstStyle/>
          <a:p>
            <a:pPr algn="r"/>
            <a:r>
              <a:rPr lang="en-US" sz="1600" dirty="0">
                <a:solidFill>
                  <a:schemeClr val="tx2"/>
                </a:solidFill>
                <a:latin typeface="Dagny OT" panose="020B0504020201020104" pitchFamily="34" charset="77"/>
              </a:rPr>
              <a:t>[</a:t>
            </a:r>
            <a:r>
              <a:rPr lang="en-US" sz="1600" dirty="0">
                <a:solidFill>
                  <a:srgbClr val="0070C0"/>
                </a:solidFill>
                <a:latin typeface="Dagny OT" panose="020B0504020201020104" pitchFamily="34" charset="77"/>
                <a:hlinkClick r:id="rId3">
                  <a:extLst>
                    <a:ext uri="{A12FA001-AC4F-418D-AE19-62706E023703}">
                      <ahyp:hlinkClr xmlns:ahyp="http://schemas.microsoft.com/office/drawing/2018/hyperlinkcolor" val="tx"/>
                    </a:ext>
                  </a:extLst>
                </a:hlinkClick>
              </a:rPr>
              <a:t>https://xkcd.com/552/</a:t>
            </a:r>
            <a:r>
              <a:rPr lang="en-US" sz="1600" dirty="0">
                <a:solidFill>
                  <a:schemeClr val="tx2"/>
                </a:solidFill>
                <a:latin typeface="Dagny OT" panose="020B0504020201020104" pitchFamily="34" charset="77"/>
              </a:rPr>
              <a:t>]</a:t>
            </a:r>
          </a:p>
        </p:txBody>
      </p:sp>
      <p:sp>
        <p:nvSpPr>
          <p:cNvPr id="7" name="Rectangle 6">
            <a:extLst>
              <a:ext uri="{FF2B5EF4-FFF2-40B4-BE49-F238E27FC236}">
                <a16:creationId xmlns:a16="http://schemas.microsoft.com/office/drawing/2014/main" id="{526DF601-B3EA-0E45-84AF-8BED6B7A8E32}"/>
              </a:ext>
            </a:extLst>
          </p:cNvPr>
          <p:cNvSpPr/>
          <p:nvPr/>
        </p:nvSpPr>
        <p:spPr>
          <a:xfrm>
            <a:off x="2828686" y="5137076"/>
            <a:ext cx="7230720" cy="646331"/>
          </a:xfrm>
          <a:prstGeom prst="rect">
            <a:avLst/>
          </a:prstGeom>
        </p:spPr>
        <p:txBody>
          <a:bodyPr wrap="square">
            <a:spAutoFit/>
          </a:bodyPr>
          <a:lstStyle/>
          <a:p>
            <a:pPr algn="ctr"/>
            <a:r>
              <a:rPr lang="fr-FR" dirty="0">
                <a:solidFill>
                  <a:schemeClr val="tx2"/>
                </a:solidFill>
                <a:latin typeface="Dagny OT" panose="020B0504020201020104" pitchFamily="34" charset="77"/>
              </a:rPr>
              <a:t>La corrélation n'implique pas la causalité, mais elle agite les sourcils de manière suggestive et fait des gestes furtifs en disant « regardez par là ».</a:t>
            </a:r>
            <a:endParaRPr lang="en-US" dirty="0">
              <a:solidFill>
                <a:schemeClr val="tx2"/>
              </a:solidFill>
              <a:latin typeface="Dagny OT" panose="020B0504020201020104" pitchFamily="34" charset="77"/>
            </a:endParaRPr>
          </a:p>
        </p:txBody>
      </p:sp>
      <p:sp>
        <p:nvSpPr>
          <p:cNvPr id="8" name="TextBox 7">
            <a:extLst>
              <a:ext uri="{FF2B5EF4-FFF2-40B4-BE49-F238E27FC236}">
                <a16:creationId xmlns:a16="http://schemas.microsoft.com/office/drawing/2014/main" id="{22512AD5-DF66-0346-954E-DA8C01726498}"/>
              </a:ext>
            </a:extLst>
          </p:cNvPr>
          <p:cNvSpPr txBox="1"/>
          <p:nvPr/>
        </p:nvSpPr>
        <p:spPr>
          <a:xfrm>
            <a:off x="3021644" y="2101106"/>
            <a:ext cx="2284647" cy="738664"/>
          </a:xfrm>
          <a:prstGeom prst="rect">
            <a:avLst/>
          </a:prstGeom>
          <a:solidFill>
            <a:schemeClr val="bg2"/>
          </a:solidFill>
        </p:spPr>
        <p:txBody>
          <a:bodyPr wrap="square" rtlCol="0">
            <a:spAutoFit/>
          </a:bodyPr>
          <a:lstStyle/>
          <a:p>
            <a:pPr algn="ctr"/>
            <a:r>
              <a:rPr lang="en-US" sz="1400" dirty="0">
                <a:latin typeface="Dagny OT" panose="020B0504020201020104" pitchFamily="34" charset="77"/>
              </a:rPr>
              <a:t>Je </a:t>
            </a:r>
            <a:r>
              <a:rPr lang="en-US" sz="1400" dirty="0" err="1">
                <a:latin typeface="Dagny OT" panose="020B0504020201020104" pitchFamily="34" charset="77"/>
              </a:rPr>
              <a:t>croyais</a:t>
            </a:r>
            <a:r>
              <a:rPr lang="en-US" sz="1400" dirty="0">
                <a:latin typeface="Dagny OT" panose="020B0504020201020104" pitchFamily="34" charset="77"/>
              </a:rPr>
              <a:t> </a:t>
            </a:r>
            <a:r>
              <a:rPr lang="en-US" sz="1400" dirty="0" err="1">
                <a:latin typeface="Dagny OT" panose="020B0504020201020104" pitchFamily="34" charset="77"/>
              </a:rPr>
              <a:t>à</a:t>
            </a:r>
            <a:r>
              <a:rPr lang="en-US" sz="1400" dirty="0">
                <a:latin typeface="Dagny OT" panose="020B0504020201020104" pitchFamily="34" charset="77"/>
              </a:rPr>
              <a:t> </a:t>
            </a:r>
            <a:r>
              <a:rPr lang="en-US" sz="1400" dirty="0" err="1">
                <a:latin typeface="Dagny OT" panose="020B0504020201020104" pitchFamily="34" charset="77"/>
              </a:rPr>
              <a:t>l’époque</a:t>
            </a:r>
            <a:r>
              <a:rPr lang="en-US" sz="1400" dirty="0">
                <a:latin typeface="Dagny OT" panose="020B0504020201020104" pitchFamily="34" charset="77"/>
              </a:rPr>
              <a:t> </a:t>
            </a:r>
            <a:r>
              <a:rPr lang="en-US" sz="1400" dirty="0" err="1">
                <a:latin typeface="Dagny OT" panose="020B0504020201020104" pitchFamily="34" charset="77"/>
              </a:rPr>
              <a:t>qu’une</a:t>
            </a:r>
            <a:r>
              <a:rPr lang="en-US" sz="1400" dirty="0">
                <a:latin typeface="Dagny OT" panose="020B0504020201020104" pitchFamily="34" charset="77"/>
              </a:rPr>
              <a:t> </a:t>
            </a:r>
            <a:r>
              <a:rPr lang="en-US" sz="1400" dirty="0" err="1">
                <a:latin typeface="Dagny OT" panose="020B0504020201020104" pitchFamily="34" charset="77"/>
              </a:rPr>
              <a:t>corrélation</a:t>
            </a:r>
            <a:r>
              <a:rPr lang="en-US" sz="1400" dirty="0">
                <a:latin typeface="Dagny OT" panose="020B0504020201020104" pitchFamily="34" charset="77"/>
              </a:rPr>
              <a:t> </a:t>
            </a:r>
            <a:r>
              <a:rPr lang="en-US" sz="1400" dirty="0" err="1">
                <a:latin typeface="Dagny OT" panose="020B0504020201020104" pitchFamily="34" charset="77"/>
              </a:rPr>
              <a:t>était</a:t>
            </a:r>
            <a:r>
              <a:rPr lang="en-US" sz="1400" dirty="0">
                <a:latin typeface="Dagny OT" panose="020B0504020201020104" pitchFamily="34" charset="77"/>
              </a:rPr>
              <a:t> </a:t>
            </a:r>
            <a:r>
              <a:rPr lang="en-US" sz="1400" dirty="0" err="1">
                <a:latin typeface="Dagny OT" panose="020B0504020201020104" pitchFamily="34" charset="77"/>
              </a:rPr>
              <a:t>une</a:t>
            </a:r>
            <a:r>
              <a:rPr lang="en-US" sz="1400" dirty="0">
                <a:latin typeface="Dagny OT" panose="020B0504020201020104" pitchFamily="34" charset="77"/>
              </a:rPr>
              <a:t> relation de cause </a:t>
            </a:r>
            <a:r>
              <a:rPr lang="en-US" sz="1400" dirty="0" err="1">
                <a:latin typeface="Dagny OT" panose="020B0504020201020104" pitchFamily="34" charset="77"/>
              </a:rPr>
              <a:t>à</a:t>
            </a:r>
            <a:r>
              <a:rPr lang="en-US" sz="1400" dirty="0">
                <a:latin typeface="Dagny OT" panose="020B0504020201020104" pitchFamily="34" charset="77"/>
              </a:rPr>
              <a:t> </a:t>
            </a:r>
            <a:r>
              <a:rPr lang="en-US" sz="1400" dirty="0" err="1">
                <a:latin typeface="Dagny OT" panose="020B0504020201020104" pitchFamily="34" charset="77"/>
              </a:rPr>
              <a:t>effet</a:t>
            </a:r>
            <a:r>
              <a:rPr lang="en-US" sz="1400" dirty="0">
                <a:latin typeface="Dagny OT" panose="020B0504020201020104" pitchFamily="34" charset="77"/>
              </a:rPr>
              <a:t>. </a:t>
            </a:r>
          </a:p>
        </p:txBody>
      </p:sp>
      <p:sp>
        <p:nvSpPr>
          <p:cNvPr id="9" name="TextBox 8">
            <a:extLst>
              <a:ext uri="{FF2B5EF4-FFF2-40B4-BE49-F238E27FC236}">
                <a16:creationId xmlns:a16="http://schemas.microsoft.com/office/drawing/2014/main" id="{72B15241-A957-794B-BCBD-4683D913EF23}"/>
              </a:ext>
            </a:extLst>
          </p:cNvPr>
          <p:cNvSpPr txBox="1"/>
          <p:nvPr/>
        </p:nvSpPr>
        <p:spPr>
          <a:xfrm>
            <a:off x="3049354" y="2810576"/>
            <a:ext cx="1342538" cy="307777"/>
          </a:xfrm>
          <a:prstGeom prst="rect">
            <a:avLst/>
          </a:prstGeom>
          <a:solidFill>
            <a:schemeClr val="bg2"/>
          </a:solidFill>
        </p:spPr>
        <p:txBody>
          <a:bodyPr wrap="square" rtlCol="0">
            <a:spAutoFit/>
          </a:bodyPr>
          <a:lstStyle/>
          <a:p>
            <a:pPr algn="ctr"/>
            <a:r>
              <a:rPr lang="en-US" sz="1400" dirty="0">
                <a:latin typeface="Dagny OT" panose="020B0504020201020104" pitchFamily="34" charset="77"/>
              </a:rPr>
              <a:t> </a:t>
            </a:r>
          </a:p>
        </p:txBody>
      </p:sp>
      <p:sp>
        <p:nvSpPr>
          <p:cNvPr id="10" name="TextBox 9">
            <a:extLst>
              <a:ext uri="{FF2B5EF4-FFF2-40B4-BE49-F238E27FC236}">
                <a16:creationId xmlns:a16="http://schemas.microsoft.com/office/drawing/2014/main" id="{A29500BF-6FB7-9C42-A681-7C50F2711612}"/>
              </a:ext>
            </a:extLst>
          </p:cNvPr>
          <p:cNvSpPr txBox="1"/>
          <p:nvPr/>
        </p:nvSpPr>
        <p:spPr>
          <a:xfrm>
            <a:off x="5598590" y="2086457"/>
            <a:ext cx="1799737" cy="954107"/>
          </a:xfrm>
          <a:prstGeom prst="rect">
            <a:avLst/>
          </a:prstGeom>
          <a:solidFill>
            <a:schemeClr val="bg2"/>
          </a:solidFill>
        </p:spPr>
        <p:txBody>
          <a:bodyPr wrap="square" rtlCol="0">
            <a:spAutoFit/>
          </a:bodyPr>
          <a:lstStyle/>
          <a:p>
            <a:pPr algn="ctr"/>
            <a:r>
              <a:rPr lang="en-US" sz="1400" dirty="0" err="1">
                <a:latin typeface="Dagny OT" panose="020B0504020201020104" pitchFamily="34" charset="77"/>
              </a:rPr>
              <a:t>Mais</a:t>
            </a:r>
            <a:r>
              <a:rPr lang="en-US" sz="1400" dirty="0">
                <a:latin typeface="Dagny OT" panose="020B0504020201020104" pitchFamily="34" charset="77"/>
              </a:rPr>
              <a:t> </a:t>
            </a:r>
            <a:r>
              <a:rPr lang="en-US" sz="1400" dirty="0" err="1">
                <a:latin typeface="Dagny OT" panose="020B0504020201020104" pitchFamily="34" charset="77"/>
              </a:rPr>
              <a:t>j’ai</a:t>
            </a:r>
            <a:r>
              <a:rPr lang="en-US" sz="1400" dirty="0">
                <a:latin typeface="Dagny OT" panose="020B0504020201020104" pitchFamily="34" charset="77"/>
              </a:rPr>
              <a:t> </a:t>
            </a:r>
            <a:r>
              <a:rPr lang="en-US" sz="1400" dirty="0" err="1">
                <a:latin typeface="Dagny OT" panose="020B0504020201020104" pitchFamily="34" charset="77"/>
              </a:rPr>
              <a:t>suivi</a:t>
            </a:r>
            <a:r>
              <a:rPr lang="en-US" sz="1400" dirty="0">
                <a:latin typeface="Dagny OT" panose="020B0504020201020104" pitchFamily="34" charset="77"/>
              </a:rPr>
              <a:t> un </a:t>
            </a:r>
            <a:r>
              <a:rPr lang="en-US" sz="1400" dirty="0" err="1">
                <a:latin typeface="Dagny OT" panose="020B0504020201020104" pitchFamily="34" charset="77"/>
              </a:rPr>
              <a:t>cours</a:t>
            </a:r>
            <a:r>
              <a:rPr lang="en-US" sz="1400" dirty="0">
                <a:latin typeface="Dagny OT" panose="020B0504020201020104" pitchFamily="34" charset="77"/>
              </a:rPr>
              <a:t> de </a:t>
            </a:r>
            <a:r>
              <a:rPr lang="en-US" sz="1400" dirty="0" err="1">
                <a:latin typeface="Dagny OT" panose="020B0504020201020104" pitchFamily="34" charset="77"/>
              </a:rPr>
              <a:t>statistique</a:t>
            </a:r>
            <a:r>
              <a:rPr lang="en-US" sz="1400" dirty="0">
                <a:latin typeface="Dagny OT" panose="020B0504020201020104" pitchFamily="34" charset="77"/>
              </a:rPr>
              <a:t>, </a:t>
            </a:r>
            <a:r>
              <a:rPr lang="en-US" sz="1400" dirty="0" err="1">
                <a:latin typeface="Dagny OT" panose="020B0504020201020104" pitchFamily="34" charset="77"/>
              </a:rPr>
              <a:t>alors</a:t>
            </a:r>
            <a:r>
              <a:rPr lang="en-US" sz="1400" dirty="0">
                <a:latin typeface="Dagny OT" panose="020B0504020201020104" pitchFamily="34" charset="77"/>
              </a:rPr>
              <a:t> </a:t>
            </a:r>
            <a:r>
              <a:rPr lang="en-US" sz="1400" dirty="0" err="1">
                <a:latin typeface="Dagny OT" panose="020B0504020201020104" pitchFamily="34" charset="77"/>
              </a:rPr>
              <a:t>maintenant</a:t>
            </a:r>
            <a:r>
              <a:rPr lang="en-US" sz="1400" dirty="0">
                <a:latin typeface="Dagny OT" panose="020B0504020201020104" pitchFamily="34" charset="77"/>
              </a:rPr>
              <a:t> je </a:t>
            </a:r>
            <a:r>
              <a:rPr lang="en-US" sz="1400" dirty="0" err="1">
                <a:latin typeface="Dagny OT" panose="020B0504020201020104" pitchFamily="34" charset="77"/>
              </a:rPr>
              <a:t>n’y</a:t>
            </a:r>
            <a:r>
              <a:rPr lang="en-US" sz="1400" dirty="0">
                <a:latin typeface="Dagny OT" panose="020B0504020201020104" pitchFamily="34" charset="77"/>
              </a:rPr>
              <a:t> </a:t>
            </a:r>
            <a:r>
              <a:rPr lang="en-US" sz="1400" dirty="0" err="1">
                <a:latin typeface="Dagny OT" panose="020B0504020201020104" pitchFamily="34" charset="77"/>
              </a:rPr>
              <a:t>crois</a:t>
            </a:r>
            <a:r>
              <a:rPr lang="en-US" sz="1400" dirty="0">
                <a:latin typeface="Dagny OT" panose="020B0504020201020104" pitchFamily="34" charset="77"/>
              </a:rPr>
              <a:t> plus.</a:t>
            </a:r>
          </a:p>
        </p:txBody>
      </p:sp>
      <p:sp>
        <p:nvSpPr>
          <p:cNvPr id="12" name="TextBox 11">
            <a:extLst>
              <a:ext uri="{FF2B5EF4-FFF2-40B4-BE49-F238E27FC236}">
                <a16:creationId xmlns:a16="http://schemas.microsoft.com/office/drawing/2014/main" id="{D320A14B-DF83-DA46-8FE9-E9E3EF264AF3}"/>
              </a:ext>
            </a:extLst>
          </p:cNvPr>
          <p:cNvSpPr txBox="1"/>
          <p:nvPr/>
        </p:nvSpPr>
        <p:spPr>
          <a:xfrm>
            <a:off x="7795343" y="2101106"/>
            <a:ext cx="1930548" cy="523220"/>
          </a:xfrm>
          <a:prstGeom prst="rect">
            <a:avLst/>
          </a:prstGeom>
          <a:solidFill>
            <a:schemeClr val="bg2"/>
          </a:solidFill>
        </p:spPr>
        <p:txBody>
          <a:bodyPr wrap="square" rtlCol="0">
            <a:spAutoFit/>
          </a:bodyPr>
          <a:lstStyle/>
          <a:p>
            <a:pPr algn="ctr"/>
            <a:r>
              <a:rPr lang="en-US" sz="1400" dirty="0">
                <a:latin typeface="Dagny OT" panose="020B0504020201020104" pitchFamily="34" charset="77"/>
              </a:rPr>
              <a:t>On </a:t>
            </a:r>
            <a:r>
              <a:rPr lang="en-US" sz="1400" dirty="0" err="1">
                <a:latin typeface="Dagny OT" panose="020B0504020201020104" pitchFamily="34" charset="77"/>
              </a:rPr>
              <a:t>dirait</a:t>
            </a:r>
            <a:r>
              <a:rPr lang="en-US" sz="1400" dirty="0">
                <a:latin typeface="Dagny OT" panose="020B0504020201020104" pitchFamily="34" charset="77"/>
              </a:rPr>
              <a:t> que le </a:t>
            </a:r>
            <a:r>
              <a:rPr lang="en-US" sz="1400" dirty="0" err="1">
                <a:latin typeface="Dagny OT" panose="020B0504020201020104" pitchFamily="34" charset="77"/>
              </a:rPr>
              <a:t>cours</a:t>
            </a:r>
            <a:r>
              <a:rPr lang="en-US" sz="1400" dirty="0">
                <a:latin typeface="Dagny OT" panose="020B0504020201020104" pitchFamily="34" charset="77"/>
              </a:rPr>
              <a:t> </a:t>
            </a:r>
            <a:r>
              <a:rPr lang="en-US" sz="1400" dirty="0" err="1">
                <a:latin typeface="Dagny OT" panose="020B0504020201020104" pitchFamily="34" charset="77"/>
              </a:rPr>
              <a:t>t’a</a:t>
            </a:r>
            <a:r>
              <a:rPr lang="en-US" sz="1400" dirty="0">
                <a:latin typeface="Dagny OT" panose="020B0504020201020104" pitchFamily="34" charset="77"/>
              </a:rPr>
              <a:t> </a:t>
            </a:r>
            <a:r>
              <a:rPr lang="en-US" sz="1400" dirty="0" err="1">
                <a:latin typeface="Dagny OT" panose="020B0504020201020104" pitchFamily="34" charset="77"/>
              </a:rPr>
              <a:t>aidé</a:t>
            </a:r>
            <a:r>
              <a:rPr lang="en-US" sz="1400" dirty="0">
                <a:latin typeface="Dagny OT" panose="020B0504020201020104" pitchFamily="34" charset="77"/>
              </a:rPr>
              <a:t>…</a:t>
            </a:r>
          </a:p>
        </p:txBody>
      </p:sp>
      <p:sp>
        <p:nvSpPr>
          <p:cNvPr id="13" name="TextBox 12">
            <a:extLst>
              <a:ext uri="{FF2B5EF4-FFF2-40B4-BE49-F238E27FC236}">
                <a16:creationId xmlns:a16="http://schemas.microsoft.com/office/drawing/2014/main" id="{EC0F30CA-C59E-3042-96F4-D1E38F4C6E67}"/>
              </a:ext>
            </a:extLst>
          </p:cNvPr>
          <p:cNvSpPr txBox="1"/>
          <p:nvPr/>
        </p:nvSpPr>
        <p:spPr>
          <a:xfrm>
            <a:off x="7827817" y="2596727"/>
            <a:ext cx="1767261" cy="309674"/>
          </a:xfrm>
          <a:prstGeom prst="rect">
            <a:avLst/>
          </a:prstGeom>
          <a:solidFill>
            <a:schemeClr val="bg2"/>
          </a:solidFill>
        </p:spPr>
        <p:txBody>
          <a:bodyPr wrap="square" rtlCol="0">
            <a:spAutoFit/>
          </a:bodyPr>
          <a:lstStyle/>
          <a:p>
            <a:pPr algn="ctr"/>
            <a:r>
              <a:rPr lang="en-US" sz="1400" dirty="0">
                <a:latin typeface="Dagny OT" panose="020B0504020201020104" pitchFamily="34" charset="77"/>
              </a:rPr>
              <a:t> </a:t>
            </a:r>
          </a:p>
        </p:txBody>
      </p:sp>
      <p:sp>
        <p:nvSpPr>
          <p:cNvPr id="14" name="TextBox 13">
            <a:extLst>
              <a:ext uri="{FF2B5EF4-FFF2-40B4-BE49-F238E27FC236}">
                <a16:creationId xmlns:a16="http://schemas.microsoft.com/office/drawing/2014/main" id="{02C33D2A-AD1B-9D47-A9CC-46B41DCFFB55}"/>
              </a:ext>
            </a:extLst>
          </p:cNvPr>
          <p:cNvSpPr txBox="1"/>
          <p:nvPr/>
        </p:nvSpPr>
        <p:spPr>
          <a:xfrm>
            <a:off x="8360418" y="2751564"/>
            <a:ext cx="1407038" cy="523220"/>
          </a:xfrm>
          <a:prstGeom prst="rect">
            <a:avLst/>
          </a:prstGeom>
          <a:solidFill>
            <a:schemeClr val="bg2"/>
          </a:solidFill>
        </p:spPr>
        <p:txBody>
          <a:bodyPr wrap="square" rtlCol="0">
            <a:spAutoFit/>
          </a:bodyPr>
          <a:lstStyle/>
          <a:p>
            <a:pPr algn="ctr"/>
            <a:r>
              <a:rPr lang="en-US" sz="1400" dirty="0" err="1">
                <a:latin typeface="Dagny OT" panose="020B0504020201020104" pitchFamily="34" charset="77"/>
              </a:rPr>
              <a:t>Peut-être</a:t>
            </a:r>
            <a:r>
              <a:rPr lang="en-US" sz="1400" dirty="0">
                <a:latin typeface="Dagny OT" panose="020B0504020201020104" pitchFamily="34" charset="77"/>
              </a:rPr>
              <a:t> que </a:t>
            </a:r>
            <a:r>
              <a:rPr lang="en-US" sz="1400" dirty="0" err="1">
                <a:latin typeface="Dagny OT" panose="020B0504020201020104" pitchFamily="34" charset="77"/>
              </a:rPr>
              <a:t>oui</a:t>
            </a:r>
            <a:r>
              <a:rPr lang="en-US" sz="1400" dirty="0">
                <a:latin typeface="Dagny OT" panose="020B0504020201020104" pitchFamily="34" charset="77"/>
              </a:rPr>
              <a:t>…</a:t>
            </a:r>
          </a:p>
        </p:txBody>
      </p:sp>
    </p:spTree>
    <p:extLst>
      <p:ext uri="{BB962C8B-B14F-4D97-AF65-F5344CB8AC3E}">
        <p14:creationId xmlns:p14="http://schemas.microsoft.com/office/powerpoint/2010/main" val="31951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ANALYSE DE RÉGRESSION</a:t>
            </a:r>
          </a:p>
        </p:txBody>
      </p:sp>
      <p:sp>
        <p:nvSpPr>
          <p:cNvPr id="3" name="Text Placeholder 2"/>
          <p:cNvSpPr>
            <a:spLocks noGrp="1"/>
          </p:cNvSpPr>
          <p:nvPr>
            <p:ph type="body" idx="1"/>
          </p:nvPr>
        </p:nvSpPr>
        <p:spPr/>
        <p:txBody>
          <a:bodyPr/>
          <a:lstStyle/>
          <a:p>
            <a:r>
              <a:rPr lang="fr-FR" dirty="0"/>
              <a:t>TECHNIQUES DE BASE D’ANALYSE DES DONNÉES</a:t>
            </a:r>
            <a:endParaRPr lang="en-US" dirty="0"/>
          </a:p>
        </p:txBody>
      </p:sp>
    </p:spTree>
    <p:extLst>
      <p:ext uri="{BB962C8B-B14F-4D97-AF65-F5344CB8AC3E}">
        <p14:creationId xmlns:p14="http://schemas.microsoft.com/office/powerpoint/2010/main" val="234942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DE2300-BA2D-1B46-8EDD-F66533EFB714}"/>
              </a:ext>
            </a:extLst>
          </p:cNvPr>
          <p:cNvPicPr>
            <a:picLocks noChangeAspect="1"/>
          </p:cNvPicPr>
          <p:nvPr/>
        </p:nvPicPr>
        <p:blipFill>
          <a:blip r:embed="rId2"/>
          <a:srcRect/>
          <a:stretch/>
        </p:blipFill>
        <p:spPr>
          <a:xfrm>
            <a:off x="8562151" y="4461932"/>
            <a:ext cx="3063791" cy="2037906"/>
          </a:xfrm>
          <a:prstGeom prst="rect">
            <a:avLst/>
          </a:prstGeom>
        </p:spPr>
      </p:pic>
      <p:sp>
        <p:nvSpPr>
          <p:cNvPr id="15" name="Rectangle 14">
            <a:extLst>
              <a:ext uri="{FF2B5EF4-FFF2-40B4-BE49-F238E27FC236}">
                <a16:creationId xmlns:a16="http://schemas.microsoft.com/office/drawing/2014/main" id="{AD2C2DCB-6A99-4E4F-BF58-1AB8A2ACEB13}"/>
              </a:ext>
            </a:extLst>
          </p:cNvPr>
          <p:cNvSpPr/>
          <p:nvPr/>
        </p:nvSpPr>
        <p:spPr>
          <a:xfrm>
            <a:off x="10972799" y="4913083"/>
            <a:ext cx="696685" cy="1494971"/>
          </a:xfrm>
          <a:prstGeom prst="rect">
            <a:avLst/>
          </a:prstGeom>
          <a:solidFill>
            <a:schemeClr val="bg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F1B844E1-F38D-2E4D-A852-47A9F8013343}"/>
              </a:ext>
            </a:extLst>
          </p:cNvPr>
          <p:cNvSpPr>
            <a:spLocks noGrp="1"/>
          </p:cNvSpPr>
          <p:nvPr>
            <p:ph type="title"/>
          </p:nvPr>
        </p:nvSpPr>
        <p:spPr/>
        <p:txBody>
          <a:bodyPr>
            <a:normAutofit/>
          </a:bodyPr>
          <a:lstStyle/>
          <a:p>
            <a:r>
              <a:rPr lang="fr-CA" b="1" cap="all" dirty="0">
                <a:solidFill>
                  <a:schemeClr val="tx1"/>
                </a:solidFill>
              </a:rPr>
              <a:t>Modélisation par régression</a:t>
            </a:r>
            <a:endParaRPr lang="en-CA" b="1" dirty="0">
              <a:solidFill>
                <a:schemeClr val="tx1"/>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71601" y="2286000"/>
                <a:ext cx="5950856" cy="3581400"/>
              </a:xfrm>
            </p:spPr>
            <p:txBody>
              <a:bodyPr>
                <a:normAutofit fontScale="92500" lnSpcReduction="10000"/>
              </a:bodyPr>
              <a:lstStyle/>
              <a:p>
                <a:pPr marL="0" indent="0" algn="just">
                  <a:lnSpc>
                    <a:spcPct val="110000"/>
                  </a:lnSpc>
                  <a:buNone/>
                </a:pPr>
                <a:r>
                  <a:rPr lang="fr-CA" sz="2200" dirty="0">
                    <a:solidFill>
                      <a:srgbClr val="323232"/>
                    </a:solidFill>
                    <a:latin typeface="Dagny OT" panose="020B0504020201020104"/>
                  </a:rPr>
                  <a:t>Structure de données d’une tâche de modélisation générale est représenté par</a:t>
                </a:r>
                <a:endParaRPr lang="en-CA" sz="2200" dirty="0">
                  <a:solidFill>
                    <a:srgbClr val="323232"/>
                  </a:solidFill>
                  <a:latin typeface="Dagny OT" panose="020B0504020201020104"/>
                </a:endParaRPr>
              </a:p>
              <a:p>
                <a:pPr marL="0" indent="0" algn="just">
                  <a:lnSpc>
                    <a:spcPct val="110000"/>
                  </a:lnSpc>
                  <a:buNone/>
                </a:pPr>
                <a:endParaRPr lang="fr-CA" sz="500" dirty="0">
                  <a:solidFill>
                    <a:srgbClr val="323232"/>
                  </a:solidFill>
                  <a:latin typeface="Dagny OT" panose="020B0504020201020104"/>
                </a:endParaRPr>
              </a:p>
              <a:p>
                <a:pPr marL="0" indent="0" algn="just">
                  <a:lnSpc>
                    <a:spcPct val="110000"/>
                  </a:lnSpc>
                  <a:buNone/>
                </a:pPr>
                <a:r>
                  <a:rPr lang="fr-CA" sz="2200" dirty="0">
                    <a:solidFill>
                      <a:srgbClr val="323232"/>
                    </a:solidFill>
                    <a:latin typeface="Dagny OT" panose="020B0504020201020104"/>
                  </a:rPr>
                  <a:t>Nous tenons compte de </a:t>
                </a:r>
                <a14:m>
                  <m:oMath xmlns:m="http://schemas.openxmlformats.org/officeDocument/2006/math">
                    <m:r>
                      <a:rPr lang="fr-CA" sz="2200" i="1">
                        <a:solidFill>
                          <a:srgbClr val="323232"/>
                        </a:solidFill>
                        <a:latin typeface="Cambria Math" panose="02040503050406030204" pitchFamily="18" charset="0"/>
                        <a:ea typeface="Cambria Math" panose="02040503050406030204" pitchFamily="18" charset="0"/>
                      </a:rPr>
                      <m:t>𝑝</m:t>
                    </m:r>
                  </m:oMath>
                </a14:m>
                <a:r>
                  <a:rPr lang="fr-CA" sz="2200" dirty="0">
                    <a:solidFill>
                      <a:srgbClr val="323232"/>
                    </a:solidFill>
                    <a:latin typeface="Dagny OT" panose="020B0504020201020104"/>
                  </a:rPr>
                  <a:t> </a:t>
                </a:r>
                <a:r>
                  <a:rPr lang="fr-CA" sz="2200" b="1" dirty="0">
                    <a:solidFill>
                      <a:srgbClr val="323232"/>
                    </a:solidFill>
                    <a:latin typeface="Dagny OT" panose="020B0504020201020104"/>
                  </a:rPr>
                  <a:t>variables indépendantes</a:t>
                </a:r>
                <a:r>
                  <a:rPr lang="fr-CA" sz="2200" dirty="0">
                    <a:solidFill>
                      <a:srgbClr val="323232"/>
                    </a:solidFill>
                    <a:latin typeface="Dagny OT" panose="020B0504020201020104"/>
                  </a:rPr>
                  <a:t> </a:t>
                </a:r>
                <a14:m>
                  <m:oMath xmlns:m="http://schemas.openxmlformats.org/officeDocument/2006/math">
                    <m:sSub>
                      <m:sSubPr>
                        <m:ctrlPr>
                          <a:rPr lang="fr-CA" sz="2200" i="1">
                            <a:solidFill>
                              <a:srgbClr val="323232"/>
                            </a:solidFill>
                            <a:latin typeface="Cambria Math" panose="02040503050406030204" pitchFamily="18" charset="0"/>
                          </a:rPr>
                        </m:ctrlPr>
                      </m:sSubPr>
                      <m:e>
                        <m:r>
                          <a:rPr lang="fr-CA" sz="2200" i="1">
                            <a:solidFill>
                              <a:srgbClr val="323232"/>
                            </a:solidFill>
                            <a:latin typeface="Cambria Math" panose="02040503050406030204" pitchFamily="18" charset="0"/>
                          </a:rPr>
                          <m:t>𝑋</m:t>
                        </m:r>
                      </m:e>
                      <m:sub>
                        <m:r>
                          <a:rPr lang="fr-CA" sz="2200" i="1">
                            <a:solidFill>
                              <a:srgbClr val="323232"/>
                            </a:solidFill>
                            <a:latin typeface="Cambria Math" panose="02040503050406030204" pitchFamily="18" charset="0"/>
                          </a:rPr>
                          <m:t>𝑖</m:t>
                        </m:r>
                      </m:sub>
                    </m:sSub>
                  </m:oMath>
                </a14:m>
                <a:r>
                  <a:rPr lang="fr-CA" sz="2200" dirty="0">
                    <a:solidFill>
                      <a:srgbClr val="323232"/>
                    </a:solidFill>
                    <a:latin typeface="Dagny OT" panose="020B0504020201020104"/>
                  </a:rPr>
                  <a:t> (les prédicteurs) afin d’essayer de prédire la </a:t>
                </a:r>
                <a:r>
                  <a:rPr lang="fr-CA" sz="2200" b="1" dirty="0">
                    <a:solidFill>
                      <a:srgbClr val="323232"/>
                    </a:solidFill>
                    <a:latin typeface="Dagny OT" panose="020B0504020201020104"/>
                  </a:rPr>
                  <a:t>variable dépendante</a:t>
                </a:r>
                <a:r>
                  <a:rPr lang="fr-CA" sz="2200" dirty="0">
                    <a:solidFill>
                      <a:srgbClr val="323232"/>
                    </a:solidFill>
                    <a:latin typeface="Dagny OT" panose="020B0504020201020104"/>
                  </a:rPr>
                  <a:t> </a:t>
                </a:r>
                <a14:m>
                  <m:oMath xmlns:m="http://schemas.openxmlformats.org/officeDocument/2006/math">
                    <m:r>
                      <a:rPr lang="fr-CA" sz="2200" i="1">
                        <a:solidFill>
                          <a:srgbClr val="323232"/>
                        </a:solidFill>
                        <a:latin typeface="Cambria Math" panose="02040503050406030204" pitchFamily="18" charset="0"/>
                      </a:rPr>
                      <m:t>𝑌</m:t>
                    </m:r>
                  </m:oMath>
                </a14:m>
                <a:r>
                  <a:rPr lang="en-CA" sz="2200" dirty="0">
                    <a:solidFill>
                      <a:srgbClr val="323232"/>
                    </a:solidFill>
                    <a:latin typeface="Dagny OT" panose="020B0504020201020104"/>
                  </a:rPr>
                  <a:t> (la </a:t>
                </a:r>
                <a:r>
                  <a:rPr lang="en-CA" sz="2200" dirty="0" err="1">
                    <a:solidFill>
                      <a:srgbClr val="323232"/>
                    </a:solidFill>
                    <a:latin typeface="Dagny OT" panose="020B0504020201020104"/>
                  </a:rPr>
                  <a:t>réponse</a:t>
                </a:r>
                <a:r>
                  <a:rPr lang="en-CA" sz="2200" dirty="0">
                    <a:solidFill>
                      <a:srgbClr val="323232"/>
                    </a:solidFill>
                    <a:latin typeface="Dagny OT" panose="020B0504020201020104"/>
                  </a:rPr>
                  <a:t>). </a:t>
                </a:r>
              </a:p>
              <a:p>
                <a:pPr marL="0" indent="0" algn="just">
                  <a:lnSpc>
                    <a:spcPct val="110000"/>
                  </a:lnSpc>
                  <a:buNone/>
                </a:pPr>
                <a:endParaRPr lang="en-CA" sz="500" dirty="0">
                  <a:solidFill>
                    <a:srgbClr val="323232"/>
                  </a:solidFill>
                  <a:latin typeface="Dagny OT" panose="020B0504020201020104" pitchFamily="34" charset="77"/>
                </a:endParaRPr>
              </a:p>
              <a:p>
                <a:pPr marL="0" indent="0" algn="just">
                  <a:lnSpc>
                    <a:spcPct val="110000"/>
                  </a:lnSpc>
                  <a:buNone/>
                </a:pPr>
                <a:r>
                  <a:rPr lang="en-CA" sz="2200" dirty="0">
                    <a:solidFill>
                      <a:srgbClr val="323232"/>
                    </a:solidFill>
                    <a:latin typeface="Dagny OT" panose="020B0504020201020104" pitchFamily="34" charset="77"/>
                  </a:rPr>
                  <a:t>On </a:t>
                </a:r>
                <a:r>
                  <a:rPr lang="en-CA" sz="2200" dirty="0" err="1">
                    <a:solidFill>
                      <a:srgbClr val="323232"/>
                    </a:solidFill>
                    <a:latin typeface="Dagny OT" panose="020B0504020201020104" pitchFamily="34" charset="77"/>
                  </a:rPr>
                  <a:t>simplifie</a:t>
                </a:r>
                <a:r>
                  <a:rPr lang="en-CA" sz="2200" dirty="0">
                    <a:solidFill>
                      <a:srgbClr val="323232"/>
                    </a:solidFill>
                    <a:latin typeface="Dagny OT" panose="020B0504020201020104" pitchFamily="34" charset="77"/>
                  </a:rPr>
                  <a:t> la discussion</a:t>
                </a:r>
                <a:r>
                  <a:rPr lang="fr-FR" sz="2200" dirty="0">
                    <a:solidFill>
                      <a:srgbClr val="323232"/>
                    </a:solidFill>
                    <a:latin typeface="Dagny OT" panose="020B0504020201020104" pitchFamily="34" charset="77"/>
                  </a:rPr>
                  <a:t> en utilisant la notation matricielle </a:t>
                </a:r>
                <a:endParaRPr lang="en-CA" sz="2200" dirty="0">
                  <a:solidFill>
                    <a:srgbClr val="323232"/>
                  </a:solidFill>
                  <a:latin typeface="Dagny OT" panose="020B0504020201020104" pitchFamily="34" charset="77"/>
                </a:endParaRPr>
              </a:p>
              <a:p>
                <a:pPr marL="0" indent="0" algn="just">
                  <a:lnSpc>
                    <a:spcPct val="110000"/>
                  </a:lnSpc>
                  <a:buNone/>
                </a:pPr>
                <a14:m>
                  <m:oMathPara xmlns:m="http://schemas.openxmlformats.org/officeDocument/2006/math">
                    <m:oMathParaPr>
                      <m:jc m:val="centerGroup"/>
                    </m:oMathParaPr>
                    <m:oMath xmlns:m="http://schemas.openxmlformats.org/officeDocument/2006/math">
                      <m:sSub>
                        <m:sSubPr>
                          <m:ctrlPr>
                            <a:rPr lang="en-CA" sz="2200" b="1" i="1">
                              <a:solidFill>
                                <a:srgbClr val="323232"/>
                              </a:solidFill>
                              <a:latin typeface="Cambria Math" panose="02040503050406030204" pitchFamily="18" charset="0"/>
                            </a:rPr>
                          </m:ctrlPr>
                        </m:sSubPr>
                        <m:e>
                          <m:r>
                            <a:rPr lang="en-CA" sz="2200" b="1" i="1">
                              <a:solidFill>
                                <a:srgbClr val="323232"/>
                              </a:solidFill>
                              <a:latin typeface="Cambria Math" panose="02040503050406030204" pitchFamily="18" charset="0"/>
                            </a:rPr>
                            <m:t>𝑿</m:t>
                          </m:r>
                        </m:e>
                        <m:sub>
                          <m:r>
                            <a:rPr lang="en-CA" sz="2200" i="1">
                              <a:solidFill>
                                <a:srgbClr val="323232"/>
                              </a:solidFill>
                              <a:latin typeface="Cambria Math" panose="02040503050406030204" pitchFamily="18" charset="0"/>
                            </a:rPr>
                            <m:t>[</m:t>
                          </m:r>
                          <m:r>
                            <a:rPr lang="en-CA" sz="2200" i="1">
                              <a:solidFill>
                                <a:srgbClr val="323232"/>
                              </a:solidFill>
                              <a:latin typeface="Cambria Math" panose="02040503050406030204" pitchFamily="18" charset="0"/>
                            </a:rPr>
                            <m:t>𝑛</m:t>
                          </m:r>
                          <m:r>
                            <a:rPr lang="en-CA" sz="2200" i="1">
                              <a:solidFill>
                                <a:srgbClr val="323232"/>
                              </a:solidFill>
                              <a:latin typeface="Cambria Math" panose="02040503050406030204" pitchFamily="18" charset="0"/>
                              <a:ea typeface="Cambria Math" panose="02040503050406030204" pitchFamily="18" charset="0"/>
                            </a:rPr>
                            <m:t>×</m:t>
                          </m:r>
                          <m:r>
                            <a:rPr lang="en-CA" sz="2200" i="1">
                              <a:solidFill>
                                <a:srgbClr val="323232"/>
                              </a:solidFill>
                              <a:latin typeface="Cambria Math" panose="02040503050406030204" pitchFamily="18" charset="0"/>
                              <a:ea typeface="Cambria Math" panose="02040503050406030204" pitchFamily="18" charset="0"/>
                            </a:rPr>
                            <m:t>𝑝</m:t>
                          </m:r>
                          <m:r>
                            <m:rPr>
                              <m:lit/>
                            </m:rPr>
                            <a:rPr lang="en-CA" sz="2200" i="1">
                              <a:solidFill>
                                <a:srgbClr val="323232"/>
                              </a:solidFill>
                              <a:latin typeface="Cambria Math" panose="02040503050406030204" pitchFamily="18" charset="0"/>
                              <a:ea typeface="Cambria Math" panose="02040503050406030204" pitchFamily="18" charset="0"/>
                            </a:rPr>
                            <m:t>]</m:t>
                          </m:r>
                        </m:sub>
                      </m:sSub>
                      <m:r>
                        <a:rPr lang="en-CA" sz="2200" i="1">
                          <a:solidFill>
                            <a:srgbClr val="323232"/>
                          </a:solidFill>
                          <a:latin typeface="Cambria Math" panose="02040503050406030204" pitchFamily="18" charset="0"/>
                          <a:ea typeface="Cambria Math" panose="02040503050406030204" pitchFamily="18" charset="0"/>
                        </a:rPr>
                        <m:t>,</m:t>
                      </m:r>
                      <m:sSub>
                        <m:sSubPr>
                          <m:ctrlPr>
                            <a:rPr lang="en-CA" sz="2200" b="1" i="1">
                              <a:solidFill>
                                <a:srgbClr val="323232"/>
                              </a:solidFill>
                              <a:latin typeface="Cambria Math" panose="02040503050406030204" pitchFamily="18" charset="0"/>
                            </a:rPr>
                          </m:ctrlPr>
                        </m:sSubPr>
                        <m:e>
                          <m:r>
                            <a:rPr lang="en-CA" sz="2200" b="1" i="1">
                              <a:solidFill>
                                <a:srgbClr val="323232"/>
                              </a:solidFill>
                              <a:latin typeface="Cambria Math" panose="02040503050406030204" pitchFamily="18" charset="0"/>
                            </a:rPr>
                            <m:t>𝒀</m:t>
                          </m:r>
                        </m:e>
                        <m:sub>
                          <m:r>
                            <a:rPr lang="en-CA" sz="2200" i="1">
                              <a:solidFill>
                                <a:srgbClr val="323232"/>
                              </a:solidFill>
                              <a:latin typeface="Cambria Math" panose="02040503050406030204" pitchFamily="18" charset="0"/>
                            </a:rPr>
                            <m:t>[</m:t>
                          </m:r>
                          <m:r>
                            <a:rPr lang="en-CA" sz="2200" i="1">
                              <a:solidFill>
                                <a:srgbClr val="323232"/>
                              </a:solidFill>
                              <a:latin typeface="Cambria Math" panose="02040503050406030204" pitchFamily="18" charset="0"/>
                            </a:rPr>
                            <m:t>𝑛</m:t>
                          </m:r>
                          <m:r>
                            <a:rPr lang="en-CA" sz="2200" i="1">
                              <a:solidFill>
                                <a:srgbClr val="323232"/>
                              </a:solidFill>
                              <a:latin typeface="Cambria Math" panose="02040503050406030204" pitchFamily="18" charset="0"/>
                              <a:ea typeface="Cambria Math" panose="02040503050406030204" pitchFamily="18" charset="0"/>
                            </a:rPr>
                            <m:t>×1</m:t>
                          </m:r>
                          <m:r>
                            <m:rPr>
                              <m:lit/>
                            </m:rPr>
                            <a:rPr lang="en-CA" sz="2200" i="1">
                              <a:solidFill>
                                <a:srgbClr val="323232"/>
                              </a:solidFill>
                              <a:latin typeface="Cambria Math" panose="02040503050406030204" pitchFamily="18" charset="0"/>
                              <a:ea typeface="Cambria Math" panose="02040503050406030204" pitchFamily="18" charset="0"/>
                            </a:rPr>
                            <m:t>]</m:t>
                          </m:r>
                        </m:sub>
                      </m:sSub>
                      <m:r>
                        <a:rPr lang="en-CA" sz="2200" b="1" i="1" smtClean="0">
                          <a:solidFill>
                            <a:srgbClr val="323232"/>
                          </a:solidFill>
                          <a:latin typeface="Cambria Math" panose="02040503050406030204" pitchFamily="18" charset="0"/>
                          <a:ea typeface="Cambria Math" panose="02040503050406030204" pitchFamily="18" charset="0"/>
                        </a:rPr>
                        <m:t>,</m:t>
                      </m:r>
                      <m:sSub>
                        <m:sSubPr>
                          <m:ctrlPr>
                            <a:rPr lang="en-CA" sz="2200" b="1" i="1">
                              <a:solidFill>
                                <a:srgbClr val="323232"/>
                              </a:solidFill>
                              <a:latin typeface="Cambria Math" panose="02040503050406030204" pitchFamily="18" charset="0"/>
                            </a:rPr>
                          </m:ctrlPr>
                        </m:sSubPr>
                        <m:e>
                          <m:r>
                            <a:rPr lang="en-CA" sz="2200" b="1" i="1">
                              <a:solidFill>
                                <a:srgbClr val="323232"/>
                              </a:solidFill>
                              <a:latin typeface="Cambria Math" panose="02040503050406030204" pitchFamily="18" charset="0"/>
                              <a:ea typeface="Cambria Math" panose="02040503050406030204" pitchFamily="18" charset="0"/>
                            </a:rPr>
                            <m:t>𝜷</m:t>
                          </m:r>
                        </m:e>
                        <m:sub>
                          <m:r>
                            <a:rPr lang="en-CA" sz="2200" i="1">
                              <a:solidFill>
                                <a:srgbClr val="323232"/>
                              </a:solidFill>
                              <a:latin typeface="Cambria Math" panose="02040503050406030204" pitchFamily="18" charset="0"/>
                            </a:rPr>
                            <m:t>[</m:t>
                          </m:r>
                          <m:r>
                            <a:rPr lang="en-CA" sz="2200" b="0" i="1" smtClean="0">
                              <a:solidFill>
                                <a:srgbClr val="323232"/>
                              </a:solidFill>
                              <a:latin typeface="Cambria Math" panose="02040503050406030204" pitchFamily="18" charset="0"/>
                            </a:rPr>
                            <m:t>𝑝</m:t>
                          </m:r>
                          <m:r>
                            <a:rPr lang="en-CA" sz="2200" i="1">
                              <a:solidFill>
                                <a:srgbClr val="323232"/>
                              </a:solidFill>
                              <a:latin typeface="Cambria Math" panose="02040503050406030204" pitchFamily="18" charset="0"/>
                              <a:ea typeface="Cambria Math" panose="02040503050406030204" pitchFamily="18" charset="0"/>
                            </a:rPr>
                            <m:t>×</m:t>
                          </m:r>
                          <m:r>
                            <a:rPr lang="en-CA" sz="2200" b="0" i="1" smtClean="0">
                              <a:solidFill>
                                <a:srgbClr val="323232"/>
                              </a:solidFill>
                              <a:latin typeface="Cambria Math" panose="02040503050406030204" pitchFamily="18" charset="0"/>
                              <a:ea typeface="Cambria Math" panose="02040503050406030204" pitchFamily="18" charset="0"/>
                            </a:rPr>
                            <m:t>1</m:t>
                          </m:r>
                          <m:r>
                            <m:rPr>
                              <m:lit/>
                            </m:rPr>
                            <a:rPr lang="en-CA" sz="2200" i="1">
                              <a:solidFill>
                                <a:srgbClr val="323232"/>
                              </a:solidFill>
                              <a:latin typeface="Cambria Math" panose="02040503050406030204" pitchFamily="18" charset="0"/>
                              <a:ea typeface="Cambria Math" panose="02040503050406030204" pitchFamily="18" charset="0"/>
                            </a:rPr>
                            <m:t>]</m:t>
                          </m:r>
                          <m:r>
                            <a:rPr lang="en-CA" sz="2200" b="1" i="1" smtClean="0">
                              <a:solidFill>
                                <a:srgbClr val="323232"/>
                              </a:solidFill>
                              <a:latin typeface="Cambria Math" panose="02040503050406030204" pitchFamily="18" charset="0"/>
                              <a:ea typeface="Cambria Math" panose="02040503050406030204" pitchFamily="18" charset="0"/>
                            </a:rPr>
                            <m:t>,</m:t>
                          </m:r>
                        </m:sub>
                      </m:sSub>
                    </m:oMath>
                  </m:oMathPara>
                </a14:m>
                <a:endParaRPr lang="en-CA" sz="2200" b="1" dirty="0">
                  <a:solidFill>
                    <a:srgbClr val="323232"/>
                  </a:solidFill>
                  <a:latin typeface="Dagny OT" panose="020B0504020201020104" pitchFamily="34" charset="77"/>
                  <a:ea typeface="Cambria Math" panose="02040503050406030204" pitchFamily="18" charset="0"/>
                </a:endParaRPr>
              </a:p>
              <a:p>
                <a:pPr marL="0" indent="0" algn="just">
                  <a:lnSpc>
                    <a:spcPct val="110000"/>
                  </a:lnSpc>
                  <a:buNone/>
                </a:pPr>
                <a:r>
                  <a:rPr lang="en-CA" sz="2200" dirty="0">
                    <a:solidFill>
                      <a:srgbClr val="323232"/>
                    </a:solidFill>
                    <a:latin typeface="Dagny OT" panose="020B0504020201020104"/>
                  </a:rPr>
                  <a:t>où </a:t>
                </a:r>
                <a14:m>
                  <m:oMath xmlns:m="http://schemas.openxmlformats.org/officeDocument/2006/math">
                    <m:r>
                      <a:rPr lang="en-CA" sz="2200" i="1" smtClean="0">
                        <a:solidFill>
                          <a:srgbClr val="323232"/>
                        </a:solidFill>
                        <a:latin typeface="Cambria Math" panose="02040503050406030204" pitchFamily="18" charset="0"/>
                        <a:ea typeface="Cambria Math" panose="02040503050406030204" pitchFamily="18" charset="0"/>
                      </a:rPr>
                      <m:t>𝑛</m:t>
                    </m:r>
                  </m:oMath>
                </a14:m>
                <a:r>
                  <a:rPr lang="en-CA" sz="2200" dirty="0">
                    <a:solidFill>
                      <a:srgbClr val="323232"/>
                    </a:solidFill>
                    <a:latin typeface="Dagny OT" panose="020B0504020201020104"/>
                  </a:rPr>
                  <a:t> </a:t>
                </a:r>
                <a:r>
                  <a:rPr lang="fr-FR" sz="2200" dirty="0">
                    <a:solidFill>
                      <a:srgbClr val="323232"/>
                    </a:solidFill>
                    <a:latin typeface="Dagny OT" panose="020B0504020201020104"/>
                  </a:rPr>
                  <a:t>est le nombre d’observations et 𝑝 est le nombre de variables indépendantes. </a:t>
                </a:r>
                <a:endParaRPr lang="en-CA" sz="2200" dirty="0">
                  <a:solidFill>
                    <a:srgbClr val="323232"/>
                  </a:solidFill>
                  <a:latin typeface="Dagny OT" panose="020B0504020201020104"/>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71601" y="2286000"/>
                <a:ext cx="5950856" cy="3581400"/>
              </a:xfrm>
              <a:blipFill>
                <a:blip r:embed="rId3"/>
                <a:stretch>
                  <a:fillRect l="-1066" t="-1060" r="-1066" b="-18728"/>
                </a:stretch>
              </a:blipFill>
            </p:spPr>
            <p:txBody>
              <a:bodyPr/>
              <a:lstStyle/>
              <a:p>
                <a:r>
                  <a:rPr lang="en-US">
                    <a:noFill/>
                  </a:rPr>
                  <a:t> </a:t>
                </a:r>
              </a:p>
            </p:txBody>
          </p:sp>
        </mc:Fallback>
      </mc:AlternateContent>
      <p:pic>
        <p:nvPicPr>
          <p:cNvPr id="5" name="Picture 4"/>
          <p:cNvPicPr>
            <a:picLocks noChangeAspect="1"/>
          </p:cNvPicPr>
          <p:nvPr/>
        </p:nvPicPr>
        <p:blipFill>
          <a:blip r:embed="rId2"/>
          <a:srcRect/>
          <a:stretch/>
        </p:blipFill>
        <p:spPr>
          <a:xfrm>
            <a:off x="8562152" y="1842103"/>
            <a:ext cx="3063791" cy="2037906"/>
          </a:xfrm>
          <a:prstGeom prst="rect">
            <a:avLst/>
          </a:prstGeom>
        </p:spPr>
      </p:pic>
      <p:cxnSp>
        <p:nvCxnSpPr>
          <p:cNvPr id="7" name="Straight Arrow Connector 6">
            <a:extLst>
              <a:ext uri="{FF2B5EF4-FFF2-40B4-BE49-F238E27FC236}">
                <a16:creationId xmlns:a16="http://schemas.microsoft.com/office/drawing/2014/main" id="{6E755EF2-58A5-AD48-9707-A7EEA1519E5E}"/>
              </a:ext>
            </a:extLst>
          </p:cNvPr>
          <p:cNvCxnSpPr/>
          <p:nvPr/>
        </p:nvCxnSpPr>
        <p:spPr>
          <a:xfrm>
            <a:off x="4533118" y="2725770"/>
            <a:ext cx="3724085" cy="2294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835A2E7-120E-7D45-83C9-1362E433AACF}"/>
              </a:ext>
            </a:extLst>
          </p:cNvPr>
          <p:cNvCxnSpPr>
            <a:cxnSpLocks/>
          </p:cNvCxnSpPr>
          <p:nvPr/>
        </p:nvCxnSpPr>
        <p:spPr>
          <a:xfrm>
            <a:off x="5718629" y="5573486"/>
            <a:ext cx="2351314"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0F34CC8-03A3-1C46-AAD9-D24FD37A40C2}"/>
              </a:ext>
            </a:extLst>
          </p:cNvPr>
          <p:cNvSpPr/>
          <p:nvPr/>
        </p:nvSpPr>
        <p:spPr>
          <a:xfrm>
            <a:off x="8579325" y="4913086"/>
            <a:ext cx="2351314" cy="1494971"/>
          </a:xfrm>
          <a:prstGeom prst="rect">
            <a:avLst/>
          </a:prstGeom>
          <a:solidFill>
            <a:schemeClr val="bg2"/>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1330257-C1E7-A140-BB3A-BB7E3C79AFDB}"/>
                  </a:ext>
                </a:extLst>
              </p:cNvPr>
              <p:cNvSpPr/>
              <p:nvPr/>
            </p:nvSpPr>
            <p:spPr>
              <a:xfrm>
                <a:off x="9405277" y="5462311"/>
                <a:ext cx="870815" cy="396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b="1" i="1">
                              <a:solidFill>
                                <a:srgbClr val="323232"/>
                              </a:solidFill>
                              <a:latin typeface="Cambria Math" panose="02040503050406030204" pitchFamily="18" charset="0"/>
                            </a:rPr>
                          </m:ctrlPr>
                        </m:sSubPr>
                        <m:e>
                          <m:r>
                            <a:rPr lang="en-CA" b="1" i="1">
                              <a:solidFill>
                                <a:srgbClr val="323232"/>
                              </a:solidFill>
                              <a:latin typeface="Cambria Math" panose="02040503050406030204" pitchFamily="18" charset="0"/>
                            </a:rPr>
                            <m:t>𝑿</m:t>
                          </m:r>
                        </m:e>
                        <m:sub>
                          <m:r>
                            <a:rPr lang="en-CA" i="1">
                              <a:solidFill>
                                <a:srgbClr val="323232"/>
                              </a:solidFill>
                              <a:latin typeface="Cambria Math" panose="02040503050406030204" pitchFamily="18" charset="0"/>
                            </a:rPr>
                            <m:t>[</m:t>
                          </m:r>
                          <m:r>
                            <a:rPr lang="en-CA" i="1">
                              <a:solidFill>
                                <a:srgbClr val="323232"/>
                              </a:solidFill>
                              <a:latin typeface="Cambria Math" panose="02040503050406030204" pitchFamily="18" charset="0"/>
                            </a:rPr>
                            <m:t>𝑛</m:t>
                          </m:r>
                          <m:r>
                            <a:rPr lang="en-CA" i="1">
                              <a:solidFill>
                                <a:srgbClr val="323232"/>
                              </a:solidFill>
                              <a:latin typeface="Cambria Math" panose="02040503050406030204" pitchFamily="18" charset="0"/>
                              <a:ea typeface="Cambria Math" panose="02040503050406030204" pitchFamily="18" charset="0"/>
                            </a:rPr>
                            <m:t>×</m:t>
                          </m:r>
                          <m:r>
                            <a:rPr lang="en-CA" i="1">
                              <a:solidFill>
                                <a:srgbClr val="323232"/>
                              </a:solidFill>
                              <a:latin typeface="Cambria Math" panose="02040503050406030204" pitchFamily="18" charset="0"/>
                              <a:ea typeface="Cambria Math" panose="02040503050406030204" pitchFamily="18" charset="0"/>
                            </a:rPr>
                            <m:t>𝑝</m:t>
                          </m:r>
                          <m:r>
                            <m:rPr>
                              <m:lit/>
                            </m:rPr>
                            <a:rPr lang="en-CA" i="1">
                              <a:solidFill>
                                <a:srgbClr val="323232"/>
                              </a:solidFill>
                              <a:latin typeface="Cambria Math" panose="02040503050406030204" pitchFamily="18" charset="0"/>
                              <a:ea typeface="Cambria Math" panose="02040503050406030204" pitchFamily="18" charset="0"/>
                            </a:rPr>
                            <m:t>]</m:t>
                          </m:r>
                        </m:sub>
                      </m:sSub>
                    </m:oMath>
                  </m:oMathPara>
                </a14:m>
                <a:endParaRPr lang="en-US" dirty="0"/>
              </a:p>
            </p:txBody>
          </p:sp>
        </mc:Choice>
        <mc:Fallback xmlns="">
          <p:sp>
            <p:nvSpPr>
              <p:cNvPr id="13" name="Rectangle 12">
                <a:extLst>
                  <a:ext uri="{FF2B5EF4-FFF2-40B4-BE49-F238E27FC236}">
                    <a16:creationId xmlns:a16="http://schemas.microsoft.com/office/drawing/2014/main" id="{A1330257-C1E7-A140-BB3A-BB7E3C79AFDB}"/>
                  </a:ext>
                </a:extLst>
              </p:cNvPr>
              <p:cNvSpPr>
                <a:spLocks noRot="1" noChangeAspect="1" noMove="1" noResize="1" noEditPoints="1" noAdjustHandles="1" noChangeArrowheads="1" noChangeShapeType="1" noTextEdit="1"/>
              </p:cNvSpPr>
              <p:nvPr/>
            </p:nvSpPr>
            <p:spPr>
              <a:xfrm>
                <a:off x="9405277" y="5462311"/>
                <a:ext cx="870815" cy="396519"/>
              </a:xfrm>
              <a:prstGeom prst="rect">
                <a:avLst/>
              </a:prstGeom>
              <a:blipFill>
                <a:blip r:embed="rId4"/>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29E6B43-FEC3-B848-B142-2203D864E5A5}"/>
                  </a:ext>
                </a:extLst>
              </p:cNvPr>
              <p:cNvSpPr/>
              <p:nvPr/>
            </p:nvSpPr>
            <p:spPr>
              <a:xfrm>
                <a:off x="10908867" y="5462310"/>
                <a:ext cx="846322" cy="3965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b="1" i="1">
                              <a:solidFill>
                                <a:srgbClr val="323232"/>
                              </a:solidFill>
                              <a:latin typeface="Cambria Math" panose="02040503050406030204" pitchFamily="18" charset="0"/>
                            </a:rPr>
                          </m:ctrlPr>
                        </m:sSubPr>
                        <m:e>
                          <m:r>
                            <a:rPr lang="en-CA" b="1" i="1">
                              <a:solidFill>
                                <a:srgbClr val="323232"/>
                              </a:solidFill>
                              <a:latin typeface="Cambria Math" panose="02040503050406030204" pitchFamily="18" charset="0"/>
                            </a:rPr>
                            <m:t>𝒀</m:t>
                          </m:r>
                        </m:e>
                        <m:sub>
                          <m:r>
                            <a:rPr lang="en-CA" i="1">
                              <a:solidFill>
                                <a:srgbClr val="323232"/>
                              </a:solidFill>
                              <a:latin typeface="Cambria Math" panose="02040503050406030204" pitchFamily="18" charset="0"/>
                            </a:rPr>
                            <m:t>[</m:t>
                          </m:r>
                          <m:r>
                            <a:rPr lang="en-CA" i="1">
                              <a:solidFill>
                                <a:srgbClr val="323232"/>
                              </a:solidFill>
                              <a:latin typeface="Cambria Math" panose="02040503050406030204" pitchFamily="18" charset="0"/>
                            </a:rPr>
                            <m:t>𝑛</m:t>
                          </m:r>
                          <m:r>
                            <a:rPr lang="en-CA" i="1">
                              <a:solidFill>
                                <a:srgbClr val="323232"/>
                              </a:solidFill>
                              <a:latin typeface="Cambria Math" panose="02040503050406030204" pitchFamily="18" charset="0"/>
                              <a:ea typeface="Cambria Math" panose="02040503050406030204" pitchFamily="18" charset="0"/>
                            </a:rPr>
                            <m:t>×1</m:t>
                          </m:r>
                          <m:r>
                            <m:rPr>
                              <m:lit/>
                            </m:rPr>
                            <a:rPr lang="en-CA" i="1">
                              <a:solidFill>
                                <a:srgbClr val="323232"/>
                              </a:solidFill>
                              <a:latin typeface="Cambria Math" panose="02040503050406030204" pitchFamily="18" charset="0"/>
                              <a:ea typeface="Cambria Math" panose="02040503050406030204" pitchFamily="18" charset="0"/>
                            </a:rPr>
                            <m:t>]</m:t>
                          </m:r>
                        </m:sub>
                      </m:sSub>
                    </m:oMath>
                  </m:oMathPara>
                </a14:m>
                <a:endParaRPr lang="en-US" dirty="0"/>
              </a:p>
            </p:txBody>
          </p:sp>
        </mc:Choice>
        <mc:Fallback xmlns="">
          <p:sp>
            <p:nvSpPr>
              <p:cNvPr id="14" name="Rectangle 13">
                <a:extLst>
                  <a:ext uri="{FF2B5EF4-FFF2-40B4-BE49-F238E27FC236}">
                    <a16:creationId xmlns:a16="http://schemas.microsoft.com/office/drawing/2014/main" id="{229E6B43-FEC3-B848-B142-2203D864E5A5}"/>
                  </a:ext>
                </a:extLst>
              </p:cNvPr>
              <p:cNvSpPr>
                <a:spLocks noRot="1" noChangeAspect="1" noMove="1" noResize="1" noEditPoints="1" noAdjustHandles="1" noChangeArrowheads="1" noChangeShapeType="1" noTextEdit="1"/>
              </p:cNvSpPr>
              <p:nvPr/>
            </p:nvSpPr>
            <p:spPr>
              <a:xfrm>
                <a:off x="10908867" y="5462310"/>
                <a:ext cx="846322" cy="396519"/>
              </a:xfrm>
              <a:prstGeom prst="rect">
                <a:avLst/>
              </a:prstGeom>
              <a:blipFill>
                <a:blip r:embed="rId5"/>
                <a:stretch>
                  <a:fillRect b="-6250"/>
                </a:stretch>
              </a:blipFill>
            </p:spPr>
            <p:txBody>
              <a:bodyPr/>
              <a:lstStyle/>
              <a:p>
                <a:r>
                  <a:rPr lang="en-US">
                    <a:noFill/>
                  </a:rPr>
                  <a:t> </a:t>
                </a:r>
              </a:p>
            </p:txBody>
          </p:sp>
        </mc:Fallback>
      </mc:AlternateContent>
    </p:spTree>
    <p:extLst>
      <p:ext uri="{BB962C8B-B14F-4D97-AF65-F5344CB8AC3E}">
        <p14:creationId xmlns:p14="http://schemas.microsoft.com/office/powerpoint/2010/main" val="307684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116CF0-7A17-F54B-970E-A38C4425E398}"/>
              </a:ext>
            </a:extLst>
          </p:cNvPr>
          <p:cNvSpPr>
            <a:spLocks noGrp="1"/>
          </p:cNvSpPr>
          <p:nvPr>
            <p:ph type="title"/>
          </p:nvPr>
        </p:nvSpPr>
        <p:spPr/>
        <p:txBody>
          <a:bodyPr>
            <a:normAutofit/>
          </a:bodyPr>
          <a:lstStyle/>
          <a:p>
            <a:r>
              <a:rPr lang="fr-CA" b="1" cap="all" dirty="0">
                <a:solidFill>
                  <a:schemeClr val="tx1"/>
                </a:solidFill>
              </a:rPr>
              <a:t>Régression linéaire</a:t>
            </a:r>
            <a:endParaRPr lang="en-CA" b="1" dirty="0">
              <a:solidFill>
                <a:schemeClr val="tx1"/>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lgn="just">
                  <a:lnSpc>
                    <a:spcPct val="110000"/>
                  </a:lnSpc>
                  <a:buNone/>
                </a:pPr>
                <a:r>
                  <a:rPr lang="fr-CA" dirty="0">
                    <a:solidFill>
                      <a:srgbClr val="323232"/>
                    </a:solidFill>
                    <a:latin typeface="Dagny OT" panose="020B0504020201020104"/>
                  </a:rPr>
                  <a:t>Si </a:t>
                </a:r>
                <a14:m>
                  <m:oMath xmlns:m="http://schemas.openxmlformats.org/officeDocument/2006/math">
                    <m:sSub>
                      <m:sSubPr>
                        <m:ctrlPr>
                          <a:rPr lang="fr-CA" i="1">
                            <a:solidFill>
                              <a:srgbClr val="323232"/>
                            </a:solidFill>
                            <a:latin typeface="Cambria Math" panose="02040503050406030204" pitchFamily="18" charset="0"/>
                          </a:rPr>
                        </m:ctrlPr>
                      </m:sSubPr>
                      <m:e>
                        <m:acc>
                          <m:accPr>
                            <m:chr m:val="̂"/>
                            <m:ctrlPr>
                              <a:rPr lang="fr-CA" i="1">
                                <a:solidFill>
                                  <a:srgbClr val="323232"/>
                                </a:solidFill>
                                <a:latin typeface="Cambria Math" panose="02040503050406030204" pitchFamily="18" charset="0"/>
                              </a:rPr>
                            </m:ctrlPr>
                          </m:accPr>
                          <m:e>
                            <m:r>
                              <a:rPr lang="fr-CA" i="1">
                                <a:solidFill>
                                  <a:srgbClr val="323232"/>
                                </a:solidFill>
                                <a:latin typeface="Cambria Math" panose="02040503050406030204" pitchFamily="18" charset="0"/>
                                <a:ea typeface="Cambria Math" panose="02040503050406030204" pitchFamily="18" charset="0"/>
                              </a:rPr>
                              <m:t>𝛽</m:t>
                            </m:r>
                          </m:e>
                        </m:acc>
                      </m:e>
                      <m:sub>
                        <m:r>
                          <a:rPr lang="fr-CA" i="1">
                            <a:solidFill>
                              <a:srgbClr val="323232"/>
                            </a:solidFill>
                            <a:latin typeface="Cambria Math" panose="02040503050406030204" pitchFamily="18" charset="0"/>
                          </a:rPr>
                          <m:t>𝑖</m:t>
                        </m:r>
                      </m:sub>
                    </m:sSub>
                  </m:oMath>
                </a14:m>
                <a:r>
                  <a:rPr lang="fr-CA" dirty="0">
                    <a:latin typeface="Dagny OT" panose="020B0504020201020104"/>
                  </a:rPr>
                  <a:t> </a:t>
                </a:r>
                <a:r>
                  <a:rPr lang="fr-CA" dirty="0">
                    <a:solidFill>
                      <a:srgbClr val="323232"/>
                    </a:solidFill>
                    <a:latin typeface="Dagny OT" panose="020B0504020201020104"/>
                  </a:rPr>
                  <a:t>est l’estimation du coefficient </a:t>
                </a:r>
                <a14:m>
                  <m:oMath xmlns:m="http://schemas.openxmlformats.org/officeDocument/2006/math">
                    <m:sSub>
                      <m:sSubPr>
                        <m:ctrlPr>
                          <a:rPr lang="fr-CA" i="1">
                            <a:solidFill>
                              <a:srgbClr val="323232"/>
                            </a:solidFill>
                            <a:latin typeface="Cambria Math" panose="02040503050406030204" pitchFamily="18" charset="0"/>
                          </a:rPr>
                        </m:ctrlPr>
                      </m:sSubPr>
                      <m:e>
                        <m:r>
                          <a:rPr lang="fr-CA" i="1">
                            <a:solidFill>
                              <a:srgbClr val="323232"/>
                            </a:solidFill>
                            <a:latin typeface="Cambria Math" panose="02040503050406030204" pitchFamily="18" charset="0"/>
                            <a:ea typeface="Cambria Math" panose="02040503050406030204" pitchFamily="18" charset="0"/>
                          </a:rPr>
                          <m:t>𝛽</m:t>
                        </m:r>
                      </m:e>
                      <m:sub>
                        <m:r>
                          <a:rPr lang="fr-CA" i="1">
                            <a:solidFill>
                              <a:srgbClr val="323232"/>
                            </a:solidFill>
                            <a:latin typeface="Cambria Math" panose="02040503050406030204" pitchFamily="18" charset="0"/>
                          </a:rPr>
                          <m:t>𝑖</m:t>
                        </m:r>
                      </m:sub>
                    </m:sSub>
                  </m:oMath>
                </a14:m>
                <a:r>
                  <a:rPr lang="fr-CA" dirty="0">
                    <a:latin typeface="Dagny OT" panose="020B0504020201020104"/>
                  </a:rPr>
                  <a:t> </a:t>
                </a:r>
                <a:r>
                  <a:rPr lang="fr-CA" dirty="0">
                    <a:solidFill>
                      <a:srgbClr val="323232"/>
                    </a:solidFill>
                    <a:latin typeface="Dagny OT" panose="020B0504020201020104"/>
                  </a:rPr>
                  <a:t>réel, le modèle de </a:t>
                </a:r>
                <a:r>
                  <a:rPr lang="fr-CA" b="1" dirty="0">
                    <a:solidFill>
                      <a:srgbClr val="323232"/>
                    </a:solidFill>
                    <a:latin typeface="Dagny OT" panose="020B0504020201020104"/>
                  </a:rPr>
                  <a:t>régression linéaire </a:t>
                </a:r>
                <a:r>
                  <a:rPr lang="fr-CA" dirty="0">
                    <a:solidFill>
                      <a:srgbClr val="323232"/>
                    </a:solidFill>
                    <a:latin typeface="Dagny OT" panose="020B0504020201020104"/>
                  </a:rPr>
                  <a:t>associé aux données est le suivant </a:t>
                </a:r>
              </a:p>
              <a:p>
                <a:pPr marL="0" indent="0" algn="just">
                  <a:lnSpc>
                    <a:spcPct val="100000"/>
                  </a:lnSpc>
                  <a:buNone/>
                </a:pPr>
                <a14:m>
                  <m:oMathPara xmlns:m="http://schemas.openxmlformats.org/officeDocument/2006/math">
                    <m:oMathParaPr>
                      <m:jc m:val="centerGroup"/>
                    </m:oMathParaPr>
                    <m:oMath xmlns:m="http://schemas.openxmlformats.org/officeDocument/2006/math">
                      <m:acc>
                        <m:accPr>
                          <m:chr m:val="̂"/>
                          <m:ctrlPr>
                            <a:rPr lang="en-CA" b="1" i="1" smtClean="0">
                              <a:solidFill>
                                <a:srgbClr val="323232"/>
                              </a:solidFill>
                              <a:latin typeface="Cambria Math" panose="02040503050406030204" pitchFamily="18" charset="0"/>
                            </a:rPr>
                          </m:ctrlPr>
                        </m:accPr>
                        <m:e>
                          <m:r>
                            <a:rPr lang="en-CA" b="1" i="1" smtClean="0">
                              <a:solidFill>
                                <a:srgbClr val="323232"/>
                              </a:solidFill>
                              <a:latin typeface="Cambria Math" panose="02040503050406030204" pitchFamily="18" charset="0"/>
                            </a:rPr>
                            <m:t>𝒀</m:t>
                          </m:r>
                        </m:e>
                      </m:acc>
                      <m:d>
                        <m:dPr>
                          <m:ctrlPr>
                            <a:rPr lang="en-CA" b="0" i="1" smtClean="0">
                              <a:solidFill>
                                <a:srgbClr val="323232"/>
                              </a:solidFill>
                              <a:latin typeface="Cambria Math" panose="02040503050406030204" pitchFamily="18" charset="0"/>
                            </a:rPr>
                          </m:ctrlPr>
                        </m:dPr>
                        <m:e>
                          <m:r>
                            <a:rPr lang="en-CA" b="1" i="1" smtClean="0">
                              <a:solidFill>
                                <a:srgbClr val="323232"/>
                              </a:solidFill>
                              <a:latin typeface="Cambria Math" panose="02040503050406030204" pitchFamily="18" charset="0"/>
                            </a:rPr>
                            <m:t>𝒙</m:t>
                          </m:r>
                        </m:e>
                      </m:d>
                      <m:r>
                        <a:rPr lang="en-CA" b="0" i="1" smtClean="0">
                          <a:solidFill>
                            <a:srgbClr val="323232"/>
                          </a:solidFill>
                          <a:latin typeface="Cambria Math" panose="02040503050406030204" pitchFamily="18" charset="0"/>
                        </a:rPr>
                        <m:t>= </m:t>
                      </m:r>
                      <m:sSub>
                        <m:sSubPr>
                          <m:ctrlPr>
                            <a:rPr lang="en-CA" b="0" i="1" smtClean="0">
                              <a:solidFill>
                                <a:srgbClr val="323232"/>
                              </a:solidFill>
                              <a:latin typeface="Cambria Math" panose="02040503050406030204" pitchFamily="18" charset="0"/>
                            </a:rPr>
                          </m:ctrlPr>
                        </m:sSubPr>
                        <m:e>
                          <m:acc>
                            <m:accPr>
                              <m:chr m:val="̂"/>
                              <m:ctrlPr>
                                <a:rPr lang="en-CA" i="1">
                                  <a:solidFill>
                                    <a:srgbClr val="323232"/>
                                  </a:solidFill>
                                  <a:latin typeface="Cambria Math" panose="02040503050406030204" pitchFamily="18" charset="0"/>
                                </a:rPr>
                              </m:ctrlPr>
                            </m:accPr>
                            <m:e>
                              <m:r>
                                <a:rPr lang="en-CA" i="1">
                                  <a:solidFill>
                                    <a:srgbClr val="323232"/>
                                  </a:solidFill>
                                  <a:latin typeface="Cambria Math" panose="02040503050406030204" pitchFamily="18" charset="0"/>
                                  <a:ea typeface="Cambria Math" panose="02040503050406030204" pitchFamily="18" charset="0"/>
                                </a:rPr>
                                <m:t>𝛽</m:t>
                              </m:r>
                            </m:e>
                          </m:acc>
                        </m:e>
                        <m:sub>
                          <m:r>
                            <a:rPr lang="en-CA" b="0" i="1" smtClean="0">
                              <a:solidFill>
                                <a:srgbClr val="323232"/>
                              </a:solidFill>
                              <a:latin typeface="Cambria Math" panose="02040503050406030204" pitchFamily="18" charset="0"/>
                            </a:rPr>
                            <m:t>0</m:t>
                          </m:r>
                        </m:sub>
                      </m:sSub>
                      <m:r>
                        <a:rPr lang="en-CA" b="0" i="1" smtClean="0">
                          <a:solidFill>
                            <a:srgbClr val="323232"/>
                          </a:solidFill>
                          <a:latin typeface="Cambria Math" panose="02040503050406030204" pitchFamily="18" charset="0"/>
                        </a:rPr>
                        <m:t>+</m:t>
                      </m:r>
                      <m:sSub>
                        <m:sSubPr>
                          <m:ctrlPr>
                            <a:rPr lang="en-CA" i="1">
                              <a:solidFill>
                                <a:srgbClr val="323232"/>
                              </a:solidFill>
                              <a:latin typeface="Cambria Math" panose="02040503050406030204" pitchFamily="18" charset="0"/>
                            </a:rPr>
                          </m:ctrlPr>
                        </m:sSubPr>
                        <m:e>
                          <m:acc>
                            <m:accPr>
                              <m:chr m:val="̂"/>
                              <m:ctrlPr>
                                <a:rPr lang="en-CA" i="1">
                                  <a:solidFill>
                                    <a:srgbClr val="323232"/>
                                  </a:solidFill>
                                  <a:latin typeface="Cambria Math" panose="02040503050406030204" pitchFamily="18" charset="0"/>
                                </a:rPr>
                              </m:ctrlPr>
                            </m:accPr>
                            <m:e>
                              <m:r>
                                <a:rPr lang="en-CA" i="1">
                                  <a:solidFill>
                                    <a:srgbClr val="323232"/>
                                  </a:solidFill>
                                  <a:latin typeface="Cambria Math" panose="02040503050406030204" pitchFamily="18" charset="0"/>
                                  <a:ea typeface="Cambria Math" panose="02040503050406030204" pitchFamily="18" charset="0"/>
                                </a:rPr>
                                <m:t>𝛽</m:t>
                              </m:r>
                            </m:e>
                          </m:acc>
                        </m:e>
                        <m:sub>
                          <m:r>
                            <a:rPr lang="en-CA" b="0" i="1" smtClean="0">
                              <a:solidFill>
                                <a:srgbClr val="323232"/>
                              </a:solidFill>
                              <a:latin typeface="Cambria Math" panose="02040503050406030204" pitchFamily="18" charset="0"/>
                            </a:rPr>
                            <m:t>1</m:t>
                          </m:r>
                        </m:sub>
                      </m:sSub>
                      <m:sSub>
                        <m:sSubPr>
                          <m:ctrlPr>
                            <a:rPr lang="en-CA" i="1">
                              <a:solidFill>
                                <a:srgbClr val="323232"/>
                              </a:solidFill>
                              <a:latin typeface="Cambria Math" panose="02040503050406030204" pitchFamily="18" charset="0"/>
                            </a:rPr>
                          </m:ctrlPr>
                        </m:sSubPr>
                        <m:e>
                          <m:r>
                            <a:rPr lang="en-CA" i="1">
                              <a:solidFill>
                                <a:srgbClr val="323232"/>
                              </a:solidFill>
                              <a:latin typeface="Cambria Math" panose="02040503050406030204" pitchFamily="18" charset="0"/>
                            </a:rPr>
                            <m:t>𝑥</m:t>
                          </m:r>
                        </m:e>
                        <m:sub>
                          <m:r>
                            <a:rPr lang="en-CA" b="0" i="1" smtClean="0">
                              <a:solidFill>
                                <a:srgbClr val="323232"/>
                              </a:solidFill>
                              <a:latin typeface="Cambria Math" panose="02040503050406030204" pitchFamily="18" charset="0"/>
                            </a:rPr>
                            <m:t>1</m:t>
                          </m:r>
                        </m:sub>
                      </m:sSub>
                      <m:r>
                        <a:rPr lang="en-CA" b="0" i="1" smtClean="0">
                          <a:solidFill>
                            <a:srgbClr val="323232"/>
                          </a:solidFill>
                          <a:latin typeface="Cambria Math" panose="02040503050406030204" pitchFamily="18" charset="0"/>
                        </a:rPr>
                        <m:t>+</m:t>
                      </m:r>
                      <m:r>
                        <a:rPr lang="en-CA" b="0" i="1" smtClean="0">
                          <a:solidFill>
                            <a:srgbClr val="323232"/>
                          </a:solidFill>
                          <a:latin typeface="Cambria Math" panose="02040503050406030204" pitchFamily="18" charset="0"/>
                          <a:ea typeface="Cambria Math" panose="02040503050406030204" pitchFamily="18" charset="0"/>
                        </a:rPr>
                        <m:t>⋯+</m:t>
                      </m:r>
                      <m:sSub>
                        <m:sSubPr>
                          <m:ctrlPr>
                            <a:rPr lang="en-CA" i="1">
                              <a:solidFill>
                                <a:srgbClr val="323232"/>
                              </a:solidFill>
                              <a:latin typeface="Cambria Math" panose="02040503050406030204" pitchFamily="18" charset="0"/>
                            </a:rPr>
                          </m:ctrlPr>
                        </m:sSubPr>
                        <m:e>
                          <m:acc>
                            <m:accPr>
                              <m:chr m:val="̂"/>
                              <m:ctrlPr>
                                <a:rPr lang="en-CA" i="1">
                                  <a:solidFill>
                                    <a:srgbClr val="323232"/>
                                  </a:solidFill>
                                  <a:latin typeface="Cambria Math" panose="02040503050406030204" pitchFamily="18" charset="0"/>
                                </a:rPr>
                              </m:ctrlPr>
                            </m:accPr>
                            <m:e>
                              <m:r>
                                <a:rPr lang="en-CA" i="1">
                                  <a:solidFill>
                                    <a:srgbClr val="323232"/>
                                  </a:solidFill>
                                  <a:latin typeface="Cambria Math" panose="02040503050406030204" pitchFamily="18" charset="0"/>
                                  <a:ea typeface="Cambria Math" panose="02040503050406030204" pitchFamily="18" charset="0"/>
                                </a:rPr>
                                <m:t>𝛽</m:t>
                              </m:r>
                            </m:e>
                          </m:acc>
                        </m:e>
                        <m:sub>
                          <m:r>
                            <a:rPr lang="en-CA" b="0" i="1" smtClean="0">
                              <a:solidFill>
                                <a:srgbClr val="323232"/>
                              </a:solidFill>
                              <a:latin typeface="Cambria Math" panose="02040503050406030204" pitchFamily="18" charset="0"/>
                              <a:ea typeface="Cambria Math" panose="02040503050406030204" pitchFamily="18" charset="0"/>
                            </a:rPr>
                            <m:t>𝑝</m:t>
                          </m:r>
                        </m:sub>
                      </m:sSub>
                      <m:sSub>
                        <m:sSubPr>
                          <m:ctrlPr>
                            <a:rPr lang="en-CA" i="1">
                              <a:solidFill>
                                <a:srgbClr val="323232"/>
                              </a:solidFill>
                              <a:latin typeface="Cambria Math" panose="02040503050406030204" pitchFamily="18" charset="0"/>
                            </a:rPr>
                          </m:ctrlPr>
                        </m:sSubPr>
                        <m:e>
                          <m:r>
                            <a:rPr lang="en-CA" i="1">
                              <a:solidFill>
                                <a:srgbClr val="323232"/>
                              </a:solidFill>
                              <a:latin typeface="Cambria Math" panose="02040503050406030204" pitchFamily="18" charset="0"/>
                            </a:rPr>
                            <m:t>𝑥</m:t>
                          </m:r>
                        </m:e>
                        <m:sub>
                          <m:r>
                            <a:rPr lang="en-CA" b="0" i="1" smtClean="0">
                              <a:solidFill>
                                <a:srgbClr val="323232"/>
                              </a:solidFill>
                              <a:latin typeface="Cambria Math" panose="02040503050406030204" pitchFamily="18" charset="0"/>
                            </a:rPr>
                            <m:t>𝑝</m:t>
                          </m:r>
                        </m:sub>
                      </m:sSub>
                      <m:r>
                        <a:rPr lang="en-CA" b="0" i="1" smtClean="0">
                          <a:solidFill>
                            <a:srgbClr val="323232"/>
                          </a:solidFill>
                          <a:latin typeface="Cambria Math" panose="02040503050406030204" pitchFamily="18" charset="0"/>
                        </a:rPr>
                        <m:t>=</m:t>
                      </m:r>
                      <m:r>
                        <a:rPr lang="en-CA" b="1" i="1">
                          <a:solidFill>
                            <a:srgbClr val="323232"/>
                          </a:solidFill>
                          <a:latin typeface="Cambria Math" panose="02040503050406030204" pitchFamily="18" charset="0"/>
                          <a:ea typeface="Cambria Math" panose="02040503050406030204" pitchFamily="18" charset="0"/>
                        </a:rPr>
                        <m:t>𝜷</m:t>
                      </m:r>
                      <m:r>
                        <a:rPr lang="en-CA" b="1" i="1">
                          <a:solidFill>
                            <a:srgbClr val="323232"/>
                          </a:solidFill>
                          <a:latin typeface="Cambria Math" panose="02040503050406030204" pitchFamily="18" charset="0"/>
                        </a:rPr>
                        <m:t>𝒙</m:t>
                      </m:r>
                    </m:oMath>
                  </m:oMathPara>
                </a14:m>
                <a:endParaRPr lang="en-CA" dirty="0">
                  <a:solidFill>
                    <a:srgbClr val="323232"/>
                  </a:solidFill>
                  <a:latin typeface="Dagny OT" panose="020B0504020201020104" pitchFamily="34" charset="77"/>
                </a:endParaRPr>
              </a:p>
              <a:p>
                <a:pPr marL="0" indent="0" algn="just">
                  <a:lnSpc>
                    <a:spcPct val="100000"/>
                  </a:lnSpc>
                  <a:buNone/>
                </a:pPr>
                <a:endParaRPr lang="en-CA" sz="500" dirty="0">
                  <a:solidFill>
                    <a:srgbClr val="323232"/>
                  </a:solidFill>
                  <a:latin typeface="Dagny OT" panose="020B0504020201020104" pitchFamily="34" charset="77"/>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61" r="-528"/>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D7F5E2C-D92D-C344-8E95-107811271F28}"/>
              </a:ext>
            </a:extLst>
          </p:cNvPr>
          <p:cNvPicPr>
            <a:picLocks noChangeAspect="1"/>
          </p:cNvPicPr>
          <p:nvPr/>
        </p:nvPicPr>
        <p:blipFill rotWithShape="1">
          <a:blip r:embed="rId4"/>
          <a:srcRect l="2530" b="4194"/>
          <a:stretch/>
        </p:blipFill>
        <p:spPr>
          <a:xfrm>
            <a:off x="3264755" y="3625475"/>
            <a:ext cx="6570385" cy="3287227"/>
          </a:xfrm>
          <a:prstGeom prst="rect">
            <a:avLst/>
          </a:prstGeom>
        </p:spPr>
      </p:pic>
      <p:sp>
        <p:nvSpPr>
          <p:cNvPr id="6" name="TextBox 5">
            <a:extLst>
              <a:ext uri="{FF2B5EF4-FFF2-40B4-BE49-F238E27FC236}">
                <a16:creationId xmlns:a16="http://schemas.microsoft.com/office/drawing/2014/main" id="{4B142765-2FAF-5141-AB55-3DCB67D595A7}"/>
              </a:ext>
            </a:extLst>
          </p:cNvPr>
          <p:cNvSpPr txBox="1"/>
          <p:nvPr/>
        </p:nvSpPr>
        <p:spPr>
          <a:xfrm>
            <a:off x="9680157" y="6380426"/>
            <a:ext cx="2176046" cy="369332"/>
          </a:xfrm>
          <a:prstGeom prst="rect">
            <a:avLst/>
          </a:prstGeom>
          <a:noFill/>
          <a:ln>
            <a:noFill/>
          </a:ln>
        </p:spPr>
        <p:txBody>
          <a:bodyPr wrap="square" rtlCol="0">
            <a:spAutoFit/>
          </a:bodyPr>
          <a:lstStyle/>
          <a:p>
            <a:pPr algn="ctr"/>
            <a:r>
              <a:rPr lang="en-US" dirty="0" err="1">
                <a:solidFill>
                  <a:schemeClr val="tx2"/>
                </a:solidFill>
                <a:latin typeface="Dagny OT" panose="020B0504020201020104" pitchFamily="34" charset="77"/>
              </a:rPr>
              <a:t>hydrocarbures</a:t>
            </a:r>
            <a:endParaRPr lang="en-US" dirty="0">
              <a:solidFill>
                <a:schemeClr val="tx2"/>
              </a:solidFill>
              <a:latin typeface="Dagny OT" panose="020B0504020201020104" pitchFamily="34" charset="77"/>
            </a:endParaRPr>
          </a:p>
        </p:txBody>
      </p:sp>
      <p:sp>
        <p:nvSpPr>
          <p:cNvPr id="7" name="TextBox 6">
            <a:extLst>
              <a:ext uri="{FF2B5EF4-FFF2-40B4-BE49-F238E27FC236}">
                <a16:creationId xmlns:a16="http://schemas.microsoft.com/office/drawing/2014/main" id="{02A71169-3E8E-B74C-B5C4-8101EBEE365E}"/>
              </a:ext>
            </a:extLst>
          </p:cNvPr>
          <p:cNvSpPr txBox="1"/>
          <p:nvPr/>
        </p:nvSpPr>
        <p:spPr>
          <a:xfrm rot="16200000">
            <a:off x="2225721" y="3846354"/>
            <a:ext cx="1549754" cy="369332"/>
          </a:xfrm>
          <a:prstGeom prst="rect">
            <a:avLst/>
          </a:prstGeom>
          <a:noFill/>
          <a:ln>
            <a:noFill/>
          </a:ln>
        </p:spPr>
        <p:txBody>
          <a:bodyPr wrap="square" rtlCol="0">
            <a:spAutoFit/>
          </a:bodyPr>
          <a:lstStyle/>
          <a:p>
            <a:pPr algn="ctr"/>
            <a:r>
              <a:rPr lang="en-US" dirty="0" err="1">
                <a:solidFill>
                  <a:schemeClr val="tx2"/>
                </a:solidFill>
                <a:latin typeface="Dagny OT" panose="020B0504020201020104" pitchFamily="34" charset="77"/>
              </a:rPr>
              <a:t>oxygène</a:t>
            </a:r>
            <a:endParaRPr lang="en-US" dirty="0">
              <a:solidFill>
                <a:schemeClr val="tx2"/>
              </a:solidFill>
              <a:latin typeface="Dagny OT" panose="020B0504020201020104" pitchFamily="34" charset="77"/>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A5CB04-49FB-C34E-84FE-70F5CB3C5D95}"/>
                  </a:ext>
                </a:extLst>
              </p:cNvPr>
              <p:cNvSpPr txBox="1"/>
              <p:nvPr/>
            </p:nvSpPr>
            <p:spPr>
              <a:xfrm>
                <a:off x="3984692" y="3933494"/>
                <a:ext cx="43794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CA" smtClean="0">
                          <a:latin typeface="Cambria Math" panose="02040503050406030204" pitchFamily="18" charset="0"/>
                        </a:rPr>
                        <m:t>oxyg</m:t>
                      </m:r>
                      <m:r>
                        <m:rPr>
                          <m:nor/>
                        </m:rPr>
                        <a:rPr lang="en-CA" smtClean="0">
                          <a:latin typeface="Cambria Math" panose="02040503050406030204" pitchFamily="18" charset="0"/>
                        </a:rPr>
                        <m:t>è</m:t>
                      </m:r>
                      <m:r>
                        <m:rPr>
                          <m:nor/>
                        </m:rPr>
                        <a:rPr lang="en-CA" smtClean="0">
                          <a:latin typeface="Cambria Math" panose="02040503050406030204" pitchFamily="18" charset="0"/>
                        </a:rPr>
                        <m:t>ne</m:t>
                      </m:r>
                      <m:r>
                        <a:rPr lang="en-CA" b="0" i="1" smtClean="0">
                          <a:latin typeface="Cambria Math" panose="02040503050406030204" pitchFamily="18" charset="0"/>
                        </a:rPr>
                        <m:t>=14.95 </m:t>
                      </m:r>
                      <m:r>
                        <a:rPr lang="en-CA" b="0" i="1" smtClean="0">
                          <a:latin typeface="Cambria Math" panose="02040503050406030204" pitchFamily="18" charset="0"/>
                          <a:ea typeface="Cambria Math" panose="02040503050406030204" pitchFamily="18" charset="0"/>
                        </a:rPr>
                        <m:t>× </m:t>
                      </m:r>
                      <m:r>
                        <m:rPr>
                          <m:nor/>
                        </m:rPr>
                        <a:rPr lang="en-CA" b="0" i="0" smtClean="0">
                          <a:latin typeface="Cambria Math" panose="02040503050406030204" pitchFamily="18" charset="0"/>
                          <a:ea typeface="Cambria Math" panose="02040503050406030204" pitchFamily="18" charset="0"/>
                        </a:rPr>
                        <m:t>hydrocarbures</m:t>
                      </m:r>
                      <m:r>
                        <a:rPr lang="en-CA" b="0" i="1" smtClean="0">
                          <a:latin typeface="Cambria Math" panose="02040503050406030204" pitchFamily="18" charset="0"/>
                          <a:ea typeface="Cambria Math" panose="02040503050406030204" pitchFamily="18" charset="0"/>
                        </a:rPr>
                        <m:t>+74.28</m:t>
                      </m:r>
                    </m:oMath>
                  </m:oMathPara>
                </a14:m>
                <a:endParaRPr lang="en-US" dirty="0"/>
              </a:p>
            </p:txBody>
          </p:sp>
        </mc:Choice>
        <mc:Fallback xmlns="">
          <p:sp>
            <p:nvSpPr>
              <p:cNvPr id="8" name="TextBox 7">
                <a:extLst>
                  <a:ext uri="{FF2B5EF4-FFF2-40B4-BE49-F238E27FC236}">
                    <a16:creationId xmlns:a16="http://schemas.microsoft.com/office/drawing/2014/main" id="{9EA5CB04-49FB-C34E-84FE-70F5CB3C5D95}"/>
                  </a:ext>
                </a:extLst>
              </p:cNvPr>
              <p:cNvSpPr txBox="1">
                <a:spLocks noRot="1" noChangeAspect="1" noMove="1" noResize="1" noEditPoints="1" noAdjustHandles="1" noChangeArrowheads="1" noChangeShapeType="1" noTextEdit="1"/>
              </p:cNvSpPr>
              <p:nvPr/>
            </p:nvSpPr>
            <p:spPr>
              <a:xfrm>
                <a:off x="3984692" y="3933494"/>
                <a:ext cx="4379404" cy="276999"/>
              </a:xfrm>
              <a:prstGeom prst="rect">
                <a:avLst/>
              </a:prstGeom>
              <a:blipFill>
                <a:blip r:embed="rId5"/>
                <a:stretch>
                  <a:fillRect l="-1532" t="-2174" r="-836" b="-36957"/>
                </a:stretch>
              </a:blipFill>
            </p:spPr>
            <p:txBody>
              <a:bodyPr/>
              <a:lstStyle/>
              <a:p>
                <a:r>
                  <a:rPr lang="en-CA">
                    <a:noFill/>
                  </a:rPr>
                  <a:t> </a:t>
                </a:r>
              </a:p>
            </p:txBody>
          </p:sp>
        </mc:Fallback>
      </mc:AlternateContent>
      <p:sp>
        <p:nvSpPr>
          <p:cNvPr id="9" name="TextBox 8">
            <a:extLst>
              <a:ext uri="{FF2B5EF4-FFF2-40B4-BE49-F238E27FC236}">
                <a16:creationId xmlns:a16="http://schemas.microsoft.com/office/drawing/2014/main" id="{AE6FE872-A50E-1545-8505-3A708D54C776}"/>
              </a:ext>
            </a:extLst>
          </p:cNvPr>
          <p:cNvSpPr txBox="1"/>
          <p:nvPr/>
        </p:nvSpPr>
        <p:spPr>
          <a:xfrm>
            <a:off x="9835139" y="5221069"/>
            <a:ext cx="2176047" cy="923330"/>
          </a:xfrm>
          <a:prstGeom prst="rect">
            <a:avLst/>
          </a:prstGeom>
          <a:noFill/>
          <a:ln>
            <a:noFill/>
          </a:ln>
        </p:spPr>
        <p:txBody>
          <a:bodyPr wrap="square" rtlCol="0">
            <a:spAutoFit/>
          </a:bodyPr>
          <a:lstStyle/>
          <a:p>
            <a:pPr algn="ctr"/>
            <a:r>
              <a:rPr lang="fr-FR" dirty="0">
                <a:solidFill>
                  <a:schemeClr val="tx2"/>
                </a:solidFill>
                <a:latin typeface="Dagny OT" panose="020B0504020201020104" pitchFamily="34" charset="77"/>
              </a:rPr>
              <a:t>intervalle de confiance pour la réponse moyenne</a:t>
            </a:r>
            <a:endParaRPr lang="en-US" dirty="0">
              <a:solidFill>
                <a:schemeClr val="tx2"/>
              </a:solidFill>
              <a:latin typeface="Dagny OT" panose="020B0504020201020104" pitchFamily="34" charset="77"/>
            </a:endParaRPr>
          </a:p>
        </p:txBody>
      </p:sp>
      <p:cxnSp>
        <p:nvCxnSpPr>
          <p:cNvPr id="10" name="Curved Connector 9">
            <a:extLst>
              <a:ext uri="{FF2B5EF4-FFF2-40B4-BE49-F238E27FC236}">
                <a16:creationId xmlns:a16="http://schemas.microsoft.com/office/drawing/2014/main" id="{1F217E4C-B510-2640-A010-44A2E0CD7743}"/>
              </a:ext>
            </a:extLst>
          </p:cNvPr>
          <p:cNvCxnSpPr>
            <a:cxnSpLocks/>
            <a:stCxn id="9" idx="1"/>
          </p:cNvCxnSpPr>
          <p:nvPr/>
        </p:nvCxnSpPr>
        <p:spPr>
          <a:xfrm rot="10800000">
            <a:off x="9189047" y="4607720"/>
            <a:ext cx="646093" cy="1075014"/>
          </a:xfrm>
          <a:prstGeom prst="curved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5E3C0C8-E08E-9D48-A80C-65C66221DA68}"/>
              </a:ext>
            </a:extLst>
          </p:cNvPr>
          <p:cNvSpPr txBox="1"/>
          <p:nvPr/>
        </p:nvSpPr>
        <p:spPr>
          <a:xfrm>
            <a:off x="635432" y="5806932"/>
            <a:ext cx="2549834" cy="923330"/>
          </a:xfrm>
          <a:prstGeom prst="rect">
            <a:avLst/>
          </a:prstGeom>
          <a:noFill/>
          <a:ln>
            <a:noFill/>
          </a:ln>
        </p:spPr>
        <p:txBody>
          <a:bodyPr wrap="square" rtlCol="0">
            <a:spAutoFit/>
          </a:bodyPr>
          <a:lstStyle/>
          <a:p>
            <a:pPr algn="ctr"/>
            <a:r>
              <a:rPr lang="fr-FR" dirty="0">
                <a:solidFill>
                  <a:schemeClr val="tx2"/>
                </a:solidFill>
                <a:latin typeface="Dagny OT" panose="020B0504020201020104" pitchFamily="34" charset="77"/>
              </a:rPr>
              <a:t>intervalle de prédiction pour les nouvelles réponses</a:t>
            </a:r>
          </a:p>
        </p:txBody>
      </p:sp>
      <p:cxnSp>
        <p:nvCxnSpPr>
          <p:cNvPr id="12" name="Curved Connector 11">
            <a:extLst>
              <a:ext uri="{FF2B5EF4-FFF2-40B4-BE49-F238E27FC236}">
                <a16:creationId xmlns:a16="http://schemas.microsoft.com/office/drawing/2014/main" id="{DBF9BDA3-A7E6-F342-928C-EC07C403BF2D}"/>
              </a:ext>
            </a:extLst>
          </p:cNvPr>
          <p:cNvCxnSpPr>
            <a:cxnSpLocks/>
            <a:stCxn id="11" idx="3"/>
          </p:cNvCxnSpPr>
          <p:nvPr/>
        </p:nvCxnSpPr>
        <p:spPr>
          <a:xfrm flipV="1">
            <a:off x="3185266" y="5525771"/>
            <a:ext cx="945300" cy="742826"/>
          </a:xfrm>
          <a:prstGeom prst="curved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D970EB8-1533-AA42-B920-0901901265B9}"/>
              </a:ext>
            </a:extLst>
          </p:cNvPr>
          <p:cNvPicPr>
            <a:picLocks noChangeAspect="1"/>
          </p:cNvPicPr>
          <p:nvPr/>
        </p:nvPicPr>
        <p:blipFill>
          <a:blip r:embed="rId6"/>
          <a:stretch>
            <a:fillRect/>
          </a:stretch>
        </p:blipFill>
        <p:spPr>
          <a:xfrm>
            <a:off x="11162483" y="72247"/>
            <a:ext cx="995782" cy="799945"/>
          </a:xfrm>
          <a:prstGeom prst="rect">
            <a:avLst/>
          </a:prstGeom>
        </p:spPr>
      </p:pic>
    </p:spTree>
    <p:extLst>
      <p:ext uri="{BB962C8B-B14F-4D97-AF65-F5344CB8AC3E}">
        <p14:creationId xmlns:p14="http://schemas.microsoft.com/office/powerpoint/2010/main" val="102155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dirty="0"/>
              <a:t>SÉRIES CHRONOLOGIQUES ET CARTES DE CONTRÔLE</a:t>
            </a:r>
            <a:endParaRPr lang="en-US" dirty="0"/>
          </a:p>
        </p:txBody>
      </p:sp>
      <p:sp>
        <p:nvSpPr>
          <p:cNvPr id="3" name="Text Placeholder 2"/>
          <p:cNvSpPr>
            <a:spLocks noGrp="1"/>
          </p:cNvSpPr>
          <p:nvPr>
            <p:ph type="body" idx="1"/>
          </p:nvPr>
        </p:nvSpPr>
        <p:spPr/>
        <p:txBody>
          <a:bodyPr/>
          <a:lstStyle/>
          <a:p>
            <a:r>
              <a:rPr lang="fr-FR" dirty="0"/>
              <a:t>TECHNIQUES DE BASE D’ANALYSE DES DONNÉES</a:t>
            </a:r>
            <a:endParaRPr lang="en-US" dirty="0"/>
          </a:p>
        </p:txBody>
      </p:sp>
    </p:spTree>
    <p:extLst>
      <p:ext uri="{BB962C8B-B14F-4D97-AF65-F5344CB8AC3E}">
        <p14:creationId xmlns:p14="http://schemas.microsoft.com/office/powerpoint/2010/main" val="168791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9017C-2C27-9049-B2C0-686B140ABAF6}"/>
              </a:ext>
            </a:extLst>
          </p:cNvPr>
          <p:cNvSpPr>
            <a:spLocks noGrp="1"/>
          </p:cNvSpPr>
          <p:nvPr>
            <p:ph idx="1"/>
          </p:nvPr>
        </p:nvSpPr>
        <p:spPr>
          <a:xfrm>
            <a:off x="1371600" y="1518834"/>
            <a:ext cx="9601200" cy="5339166"/>
          </a:xfrm>
        </p:spPr>
        <p:txBody>
          <a:bodyPr>
            <a:normAutofit/>
          </a:bodyPr>
          <a:lstStyle/>
          <a:p>
            <a:pPr marL="0" indent="0" algn="just">
              <a:lnSpc>
                <a:spcPct val="100000"/>
              </a:lnSpc>
              <a:buNone/>
            </a:pPr>
            <a:r>
              <a:rPr lang="fr-FR" dirty="0">
                <a:latin typeface="Dagny OT" panose="020B0504020201020104" pitchFamily="34" charset="77"/>
              </a:rPr>
              <a:t>« Les ingénieurs de la NASA n'ont pas identifié le lien entre les températures basses inattendues de la rampe de lancement et les défaillances des joints toriques des fusées d'appoint de la navette spatiale. </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Ils ont interprété ce signal critique comme une simple variation fortuite dans la défaillance des joints. </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L'absence de ce constat a été déterminante dans la décision de lancer la navette Challenger pour son dernier et désastreux vol. »</a:t>
            </a:r>
          </a:p>
          <a:p>
            <a:pPr marL="0" indent="0" algn="r">
              <a:lnSpc>
                <a:spcPct val="100000"/>
              </a:lnSpc>
              <a:buNone/>
            </a:pPr>
            <a:r>
              <a:rPr lang="en-US" sz="1800" dirty="0">
                <a:latin typeface="Dagny OT" panose="020B0504020201020104" pitchFamily="34" charset="77"/>
              </a:rPr>
              <a:t>Vaughan, D. [1997], </a:t>
            </a:r>
            <a:r>
              <a:rPr lang="fr-FR" i="1" dirty="0"/>
              <a:t>La décision du lancement de Challenger : </a:t>
            </a:r>
            <a:br>
              <a:rPr lang="fr-FR" i="1" dirty="0"/>
            </a:br>
            <a:r>
              <a:rPr lang="fr-FR" i="1" dirty="0"/>
              <a:t>Technologie risquée, culture et déviance à la NASA</a:t>
            </a:r>
            <a:r>
              <a:rPr lang="en-US" dirty="0">
                <a:latin typeface="Dagny OT" panose="020B0504020201020104" pitchFamily="34" charset="77"/>
              </a:rPr>
              <a:t>, p.383</a:t>
            </a:r>
          </a:p>
        </p:txBody>
      </p:sp>
    </p:spTree>
    <p:extLst>
      <p:ext uri="{BB962C8B-B14F-4D97-AF65-F5344CB8AC3E}">
        <p14:creationId xmlns:p14="http://schemas.microsoft.com/office/powerpoint/2010/main" val="396131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D0A2-9443-3F42-9373-B907B2147831}"/>
              </a:ext>
            </a:extLst>
          </p:cNvPr>
          <p:cNvSpPr>
            <a:spLocks noGrp="1"/>
          </p:cNvSpPr>
          <p:nvPr>
            <p:ph type="title"/>
          </p:nvPr>
        </p:nvSpPr>
        <p:spPr/>
        <p:txBody>
          <a:bodyPr/>
          <a:lstStyle/>
          <a:p>
            <a:r>
              <a:rPr lang="en-US" b="1" dirty="0"/>
              <a:t>SUIVI DE PROCESSUS STATISTIQUE</a:t>
            </a:r>
          </a:p>
        </p:txBody>
      </p:sp>
      <p:sp>
        <p:nvSpPr>
          <p:cNvPr id="3" name="Content Placeholder 2">
            <a:extLst>
              <a:ext uri="{FF2B5EF4-FFF2-40B4-BE49-F238E27FC236}">
                <a16:creationId xmlns:a16="http://schemas.microsoft.com/office/drawing/2014/main" id="{1537A415-E209-0D4C-B2F3-5912D49CE928}"/>
              </a:ext>
            </a:extLst>
          </p:cNvPr>
          <p:cNvSpPr>
            <a:spLocks noGrp="1"/>
          </p:cNvSpPr>
          <p:nvPr>
            <p:ph idx="1"/>
          </p:nvPr>
        </p:nvSpPr>
        <p:spPr/>
        <p:txBody>
          <a:bodyPr>
            <a:normAutofit/>
          </a:bodyPr>
          <a:lstStyle/>
          <a:p>
            <a:pPr marL="0" indent="0" algn="just">
              <a:lnSpc>
                <a:spcPct val="100000"/>
              </a:lnSpc>
              <a:buNone/>
            </a:pPr>
            <a:r>
              <a:rPr lang="fr-FR" dirty="0">
                <a:latin typeface="Dagny OT" panose="020B0504020201020104" pitchFamily="34" charset="77"/>
              </a:rPr>
              <a:t>Les processus sont souvent sujets à la </a:t>
            </a:r>
            <a:r>
              <a:rPr lang="fr-FR" b="1" dirty="0">
                <a:latin typeface="Dagny OT" panose="020B0504020201020104" pitchFamily="34" charset="77"/>
              </a:rPr>
              <a:t>variabilité</a:t>
            </a:r>
            <a:r>
              <a:rPr lang="fr-FR" dirty="0">
                <a:latin typeface="Dagny OT" panose="020B0504020201020104" pitchFamily="34" charset="77"/>
              </a:rPr>
              <a:t> </a:t>
            </a:r>
            <a:r>
              <a:rPr lang="en-US" b="1" dirty="0">
                <a:latin typeface="Dagny OT" panose="020B0504020201020104" pitchFamily="34" charset="77"/>
              </a:rPr>
              <a:t>:</a:t>
            </a:r>
          </a:p>
          <a:p>
            <a:pPr lvl="1" algn="just">
              <a:lnSpc>
                <a:spcPct val="100000"/>
              </a:lnSpc>
              <a:buFont typeface="Wingdings" pitchFamily="2" charset="2"/>
              <a:buChar char="§"/>
            </a:pPr>
            <a:r>
              <a:rPr lang="fr-FR" i="0" dirty="0">
                <a:latin typeface="Dagny OT" panose="020B0504020201020104" pitchFamily="34" charset="77"/>
              </a:rPr>
              <a:t>la variabilité due à </a:t>
            </a:r>
            <a:r>
              <a:rPr lang="fr-FR" b="1" i="0" dirty="0">
                <a:latin typeface="Dagny OT" panose="020B0504020201020104" pitchFamily="34" charset="77"/>
              </a:rPr>
              <a:t>l'effet cumulatif </a:t>
            </a:r>
            <a:r>
              <a:rPr lang="fr-FR" i="0" dirty="0">
                <a:latin typeface="Dagny OT" panose="020B0504020201020104" pitchFamily="34" charset="77"/>
              </a:rPr>
              <a:t>de nombreuses petites causes essentiellement inévitables (un processus qui ne fonctionne qu'avec de telles causes communes est dit en </a:t>
            </a:r>
            <a:r>
              <a:rPr lang="fr-FR" b="1" i="0" dirty="0">
                <a:latin typeface="Dagny OT" panose="020B0504020201020104" pitchFamily="34" charset="77"/>
              </a:rPr>
              <a:t>maîtrise</a:t>
            </a:r>
            <a:r>
              <a:rPr lang="fr-FR" i="0" dirty="0">
                <a:latin typeface="Dagny OT" panose="020B0504020201020104" pitchFamily="34" charset="77"/>
              </a:rPr>
              <a:t> [statistique]) ;</a:t>
            </a:r>
          </a:p>
          <a:p>
            <a:pPr lvl="1" algn="just">
              <a:lnSpc>
                <a:spcPct val="100000"/>
              </a:lnSpc>
              <a:buFont typeface="Wingdings" pitchFamily="2" charset="2"/>
              <a:buChar char="§"/>
            </a:pPr>
            <a:r>
              <a:rPr lang="fr-FR" i="0" dirty="0">
                <a:latin typeface="Dagny OT" panose="020B0504020201020104" pitchFamily="34" charset="77"/>
              </a:rPr>
              <a:t>la variabilité due à des </a:t>
            </a:r>
            <a:r>
              <a:rPr lang="fr-FR" b="1" i="0" dirty="0">
                <a:latin typeface="Dagny OT" panose="020B0504020201020104" pitchFamily="34" charset="77"/>
              </a:rPr>
              <a:t>causes particulières</a:t>
            </a:r>
            <a:r>
              <a:rPr lang="fr-FR" i="0" dirty="0">
                <a:latin typeface="Dagny OT" panose="020B0504020201020104" pitchFamily="34" charset="77"/>
              </a:rPr>
              <a:t>, telles que des machines mal réglées, des opérateurs mal formés, des matériaux défectueux, etc. (la variabilité est généralement beaucoup plus importante pour les causes particulières, et on dit que ces processus sont </a:t>
            </a:r>
            <a:r>
              <a:rPr lang="fr-FR" b="1" i="0" dirty="0">
                <a:latin typeface="Dagny OT" panose="020B0504020201020104" pitchFamily="34" charset="77"/>
              </a:rPr>
              <a:t>hors contrôle </a:t>
            </a:r>
            <a:r>
              <a:rPr lang="fr-FR" i="0" dirty="0">
                <a:latin typeface="Dagny OT" panose="020B0504020201020104" pitchFamily="34" charset="77"/>
              </a:rPr>
              <a:t>[statistique]).</a:t>
            </a:r>
            <a:endParaRPr lang="en-US" sz="500" dirty="0">
              <a:latin typeface="Dagny OT" panose="020B0504020201020104" pitchFamily="34" charset="77"/>
            </a:endParaRP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L'objectif du </a:t>
            </a:r>
            <a:r>
              <a:rPr lang="fr-FR" b="1" dirty="0">
                <a:latin typeface="Dagny OT" panose="020B0504020201020104" pitchFamily="34" charset="77"/>
              </a:rPr>
              <a:t>suivi des processus statistiques</a:t>
            </a:r>
            <a:r>
              <a:rPr lang="fr-FR" dirty="0">
                <a:latin typeface="Dagny OT" panose="020B0504020201020104" pitchFamily="34" charset="77"/>
              </a:rPr>
              <a:t> est d'identifier l'occurrence des causes spéciales.</a:t>
            </a:r>
            <a:endParaRPr lang="en-US" dirty="0">
              <a:latin typeface="Dagny OT" panose="020B0504020201020104" pitchFamily="34" charset="77"/>
            </a:endParaRPr>
          </a:p>
        </p:txBody>
      </p:sp>
    </p:spTree>
    <p:extLst>
      <p:ext uri="{BB962C8B-B14F-4D97-AF65-F5344CB8AC3E}">
        <p14:creationId xmlns:p14="http://schemas.microsoft.com/office/powerpoint/2010/main" val="407341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E919D-0068-9E40-B4E8-DEAA5817B7F0}"/>
              </a:ext>
            </a:extLst>
          </p:cNvPr>
          <p:cNvSpPr>
            <a:spLocks noGrp="1"/>
          </p:cNvSpPr>
          <p:nvPr>
            <p:ph type="title"/>
          </p:nvPr>
        </p:nvSpPr>
        <p:spPr/>
        <p:txBody>
          <a:bodyPr/>
          <a:lstStyle/>
          <a:p>
            <a:r>
              <a:rPr lang="en-US" b="1" dirty="0"/>
              <a:t>SÉRIES CHRONOLOGIQUES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13F73D-5305-D94E-828B-25590EF80D00}"/>
                  </a:ext>
                </a:extLst>
              </p:cNvPr>
              <p:cNvSpPr>
                <a:spLocks noGrp="1"/>
              </p:cNvSpPr>
              <p:nvPr>
                <p:ph idx="1"/>
              </p:nvPr>
            </p:nvSpPr>
            <p:spPr>
              <a:xfrm>
                <a:off x="1371600" y="2286000"/>
                <a:ext cx="9601200" cy="3581400"/>
              </a:xfrm>
            </p:spPr>
            <p:txBody>
              <a:bodyPr>
                <a:normAutofit lnSpcReduction="10000"/>
              </a:bodyPr>
              <a:lstStyle/>
              <a:p>
                <a:pPr marL="0" indent="0" algn="just">
                  <a:lnSpc>
                    <a:spcPct val="110000"/>
                  </a:lnSpc>
                  <a:buNone/>
                </a:pPr>
                <a:r>
                  <a:rPr lang="en-US" dirty="0">
                    <a:latin typeface="Dagny OT" panose="020B0504020201020104" pitchFamily="34" charset="77"/>
                  </a:rPr>
                  <a:t>Considérons </a:t>
                </a:r>
                <a:r>
                  <a:rPr lang="en-US" dirty="0" err="1">
                    <a:latin typeface="Dagny OT" panose="020B0504020201020104" pitchFamily="34" charset="77"/>
                  </a:rPr>
                  <a:t>quelques</a:t>
                </a:r>
                <a:r>
                  <a:rPr lang="en-US" dirty="0">
                    <a:latin typeface="Dagny OT" panose="020B0504020201020104" pitchFamily="34" charset="77"/>
                  </a:rPr>
                  <a:t> observations </a:t>
                </a:r>
                <a14:m>
                  <m:oMath xmlns:m="http://schemas.openxmlformats.org/officeDocument/2006/math">
                    <m:sSub>
                      <m:sSubPr>
                        <m:ctrlPr>
                          <a:rPr lang="en-CA" i="1">
                            <a:latin typeface="Cambria Math" panose="02040503050406030204" pitchFamily="18" charset="0"/>
                          </a:rPr>
                        </m:ctrlPr>
                      </m:sSubPr>
                      <m:e>
                        <m:r>
                          <a:rPr lang="en-CA" b="0" i="1" smtClean="0">
                            <a:latin typeface="Cambria Math" panose="02040503050406030204" pitchFamily="18" charset="0"/>
                          </a:rPr>
                          <m:t>{</m:t>
                        </m:r>
                        <m:r>
                          <a:rPr lang="en-CA" i="1">
                            <a:latin typeface="Cambria Math" panose="02040503050406030204" pitchFamily="18" charset="0"/>
                          </a:rPr>
                          <m:t>𝑥</m:t>
                        </m:r>
                      </m:e>
                      <m:sub>
                        <m:r>
                          <a:rPr lang="en-CA" i="1">
                            <a:latin typeface="Cambria Math" panose="02040503050406030204" pitchFamily="18" charset="0"/>
                          </a:rPr>
                          <m:t>1</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𝑛</m:t>
                        </m:r>
                      </m:sub>
                    </m:sSub>
                    <m:r>
                      <a:rPr lang="en-CA" b="0" i="1" smtClean="0">
                        <a:latin typeface="Cambria Math" panose="02040503050406030204" pitchFamily="18" charset="0"/>
                      </a:rPr>
                      <m:t>}</m:t>
                    </m:r>
                  </m:oMath>
                </a14:m>
                <a:r>
                  <a:rPr lang="en-US" dirty="0">
                    <a:latin typeface="Dagny OT" panose="020B0504020201020104" pitchFamily="34" charset="77"/>
                  </a:rPr>
                  <a:t>, issues d'un certain </a:t>
                </a:r>
                <a:r>
                  <a:rPr lang="en-US" dirty="0" err="1">
                    <a:latin typeface="Dagny OT" panose="020B0504020201020104" pitchFamily="34" charset="77"/>
                  </a:rPr>
                  <a:t>processus</a:t>
                </a:r>
                <a:r>
                  <a:rPr lang="en-US" dirty="0">
                    <a:latin typeface="Dagny OT" panose="020B0504020201020104" pitchFamily="34" charset="77"/>
                  </a:rPr>
                  <a:t>.</a:t>
                </a:r>
              </a:p>
              <a:p>
                <a:pPr marL="0" indent="0" algn="just">
                  <a:lnSpc>
                    <a:spcPct val="110000"/>
                  </a:lnSpc>
                  <a:buNone/>
                </a:pPr>
                <a:endParaRPr lang="en-US" sz="500" dirty="0">
                  <a:latin typeface="Dagny OT" panose="020B0504020201020104" pitchFamily="34" charset="77"/>
                </a:endParaRPr>
              </a:p>
              <a:p>
                <a:pPr marL="0" indent="0" algn="just">
                  <a:lnSpc>
                    <a:spcPct val="110000"/>
                  </a:lnSpc>
                  <a:buNone/>
                </a:pPr>
                <a:r>
                  <a:rPr lang="en-US" dirty="0" err="1">
                    <a:latin typeface="Dagny OT" panose="020B0504020201020104" pitchFamily="34" charset="77"/>
                  </a:rPr>
                  <a:t>En</a:t>
                </a:r>
                <a:r>
                  <a:rPr lang="en-US" dirty="0">
                    <a:latin typeface="Dagny OT" panose="020B0504020201020104" pitchFamily="34" charset="77"/>
                  </a:rPr>
                  <a:t> </a:t>
                </a:r>
                <a:r>
                  <a:rPr lang="en-US" dirty="0" err="1">
                    <a:latin typeface="Dagny OT" panose="020B0504020201020104" pitchFamily="34" charset="77"/>
                  </a:rPr>
                  <a:t>pratique</a:t>
                </a:r>
                <a:r>
                  <a:rPr lang="en-US" dirty="0">
                    <a:latin typeface="Dagny OT" panose="020B0504020201020104" pitchFamily="34" charset="77"/>
                  </a:rPr>
                  <a:t>, </a:t>
                </a:r>
                <a:r>
                  <a:rPr lang="en-US" dirty="0" err="1">
                    <a:latin typeface="Dagny OT" panose="020B0504020201020104" pitchFamily="34" charset="77"/>
                  </a:rPr>
                  <a:t>l'indice</a:t>
                </a:r>
                <a:r>
                  <a:rPr lang="en-US" dirty="0">
                    <a:latin typeface="Dagny OT" panose="020B0504020201020104" pitchFamily="34" charset="77"/>
                  </a:rPr>
                  <a:t> </a:t>
                </a:r>
                <a14:m>
                  <m:oMath xmlns:m="http://schemas.openxmlformats.org/officeDocument/2006/math">
                    <m:r>
                      <a:rPr lang="en-CA" b="0" i="1" smtClean="0">
                        <a:latin typeface="Cambria Math" panose="02040503050406030204" pitchFamily="18" charset="0"/>
                      </a:rPr>
                      <m:t>𝑖</m:t>
                    </m:r>
                  </m:oMath>
                </a14:m>
                <a:r>
                  <a:rPr lang="en-US" dirty="0">
                    <a:latin typeface="Dagny OT" panose="020B0504020201020104" pitchFamily="34" charset="77"/>
                  </a:rPr>
                  <a:t> </a:t>
                </a:r>
                <a:r>
                  <a:rPr lang="fr-FR" dirty="0">
                    <a:latin typeface="Dagny OT" panose="020B0504020201020104" pitchFamily="34" charset="77"/>
                  </a:rPr>
                  <a:t>est souvent un </a:t>
                </a:r>
                <a:r>
                  <a:rPr lang="fr-FR" b="1" dirty="0">
                    <a:latin typeface="Dagny OT" panose="020B0504020201020104" pitchFamily="34" charset="77"/>
                  </a:rPr>
                  <a:t>indice temporel </a:t>
                </a:r>
                <a:r>
                  <a:rPr lang="fr-FR" dirty="0">
                    <a:latin typeface="Dagny OT" panose="020B0504020201020104" pitchFamily="34" charset="77"/>
                  </a:rPr>
                  <a:t>ou un </a:t>
                </a:r>
                <a:r>
                  <a:rPr lang="fr-FR" b="1" dirty="0">
                    <a:latin typeface="Dagny OT" panose="020B0504020201020104" pitchFamily="34" charset="77"/>
                  </a:rPr>
                  <a:t>indice de localisation</a:t>
                </a:r>
                <a:r>
                  <a:rPr lang="fr-FR" dirty="0">
                    <a:latin typeface="Dagny OT" panose="020B0504020201020104" pitchFamily="34" charset="77"/>
                  </a:rPr>
                  <a:t>, c'est-à-dire que les </a:t>
                </a:r>
                <a:r>
                  <a:rPr lang="en-US" dirty="0">
                    <a:latin typeface="Dagny OT" panose="020B0504020201020104" pitchFamily="34" charset="77"/>
                  </a:rPr>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𝑖</m:t>
                        </m:r>
                      </m:sub>
                    </m:sSub>
                  </m:oMath>
                </a14:m>
                <a:r>
                  <a:rPr lang="en-US" dirty="0">
                    <a:latin typeface="Dagny OT" panose="020B0504020201020104" pitchFamily="34" charset="77"/>
                  </a:rPr>
                  <a:t> </a:t>
                </a:r>
                <a:r>
                  <a:rPr lang="fr-FR" dirty="0">
                    <a:latin typeface="Dagny OT" panose="020B0504020201020104" pitchFamily="34" charset="77"/>
                  </a:rPr>
                  <a:t>sont observés en </a:t>
                </a:r>
                <a:r>
                  <a:rPr lang="fr-FR" b="1" dirty="0">
                    <a:latin typeface="Dagny OT" panose="020B0504020201020104" pitchFamily="34" charset="77"/>
                  </a:rPr>
                  <a:t>séquence</a:t>
                </a:r>
                <a:r>
                  <a:rPr lang="fr-FR" dirty="0">
                    <a:latin typeface="Dagny OT" panose="020B0504020201020104" pitchFamily="34" charset="77"/>
                  </a:rPr>
                  <a:t> ou dans des </a:t>
                </a:r>
                <a:r>
                  <a:rPr lang="fr-FR" b="1" dirty="0">
                    <a:latin typeface="Dagny OT" panose="020B0504020201020104" pitchFamily="34" charset="77"/>
                  </a:rPr>
                  <a:t>régions</a:t>
                </a:r>
                <a:r>
                  <a:rPr lang="fr-FR" dirty="0">
                    <a:latin typeface="Dagny OT" panose="020B0504020201020104" pitchFamily="34" charset="77"/>
                  </a:rPr>
                  <a:t>. </a:t>
                </a:r>
                <a:endParaRPr lang="en-US" sz="500" dirty="0">
                  <a:latin typeface="Dagny OT" panose="020B0504020201020104" pitchFamily="34" charset="77"/>
                </a:endParaRPr>
              </a:p>
              <a:p>
                <a:pPr marL="0" indent="0" algn="just">
                  <a:lnSpc>
                    <a:spcPct val="110000"/>
                  </a:lnSpc>
                  <a:buNone/>
                </a:pPr>
                <a:endParaRPr lang="fr-FR" sz="500" dirty="0">
                  <a:latin typeface="Dagny OT" panose="020B0504020201020104" pitchFamily="34" charset="77"/>
                </a:endParaRPr>
              </a:p>
              <a:p>
                <a:pPr marL="0" indent="0" algn="just">
                  <a:lnSpc>
                    <a:spcPct val="110000"/>
                  </a:lnSpc>
                  <a:buNone/>
                </a:pPr>
                <a:r>
                  <a:rPr lang="fr-FR" dirty="0">
                    <a:latin typeface="Dagny OT" panose="020B0504020201020104" pitchFamily="34" charset="77"/>
                  </a:rPr>
                  <a:t>Dans le premier cas, les observations forment une </a:t>
                </a:r>
                <a:r>
                  <a:rPr lang="fr-FR" b="1" dirty="0">
                    <a:latin typeface="Dagny OT" panose="020B0504020201020104" pitchFamily="34" charset="77"/>
                  </a:rPr>
                  <a:t>série chronologique</a:t>
                </a:r>
                <a:r>
                  <a:rPr lang="fr-FR" dirty="0">
                    <a:latin typeface="Dagny OT" panose="020B0504020201020104" pitchFamily="34" charset="77"/>
                  </a:rPr>
                  <a:t>. </a:t>
                </a:r>
                <a:endParaRPr lang="en-US" sz="500" dirty="0">
                  <a:latin typeface="Dagny OT" panose="020B0504020201020104" pitchFamily="34" charset="77"/>
                </a:endParaRPr>
              </a:p>
              <a:p>
                <a:pPr marL="0" indent="0" algn="just">
                  <a:lnSpc>
                    <a:spcPct val="110000"/>
                  </a:lnSpc>
                  <a:buNone/>
                </a:pPr>
                <a:endParaRPr lang="fr-FR" sz="500" dirty="0">
                  <a:latin typeface="Dagny OT" panose="020B0504020201020104" pitchFamily="34" charset="77"/>
                </a:endParaRPr>
              </a:p>
              <a:p>
                <a:pPr marL="0" indent="0" algn="just">
                  <a:lnSpc>
                    <a:spcPct val="110000"/>
                  </a:lnSpc>
                  <a:buNone/>
                </a:pPr>
                <a:r>
                  <a:rPr lang="fr-FR" dirty="0">
                    <a:latin typeface="Dagny OT" panose="020B0504020201020104" pitchFamily="34" charset="77"/>
                  </a:rPr>
                  <a:t>Les processus qui génèrent les observations peuvent changer dans le temps et l'espace en raison de </a:t>
                </a:r>
                <a:r>
                  <a:rPr lang="en-US" dirty="0">
                    <a:latin typeface="Dagny OT" panose="020B0504020201020104" pitchFamily="34" charset="77"/>
                  </a:rPr>
                  <a:t>:</a:t>
                </a:r>
              </a:p>
              <a:p>
                <a:pPr lvl="1" algn="just">
                  <a:lnSpc>
                    <a:spcPct val="110000"/>
                  </a:lnSpc>
                  <a:buFont typeface="Wingdings" pitchFamily="2" charset="2"/>
                  <a:buChar char="§"/>
                </a:pPr>
                <a:r>
                  <a:rPr lang="fr-FR" b="1" i="0" dirty="0">
                    <a:latin typeface="Dagny OT" panose="020B0504020201020104" pitchFamily="34" charset="77"/>
                  </a:rPr>
                  <a:t>de facteurs externes </a:t>
                </a:r>
                <a:r>
                  <a:rPr lang="fr-FR" i="0" dirty="0">
                    <a:latin typeface="Dagny OT" panose="020B0504020201020104" pitchFamily="34" charset="77"/>
                  </a:rPr>
                  <a:t>(guerre, pandémie, élection, etc.), ou </a:t>
                </a:r>
              </a:p>
              <a:p>
                <a:pPr lvl="1" algn="just">
                  <a:lnSpc>
                    <a:spcPct val="110000"/>
                  </a:lnSpc>
                  <a:buFont typeface="Wingdings" pitchFamily="2" charset="2"/>
                  <a:buChar char="§"/>
                </a:pPr>
                <a:r>
                  <a:rPr lang="fr-FR" b="1" i="0" dirty="0">
                    <a:latin typeface="Dagny OT" panose="020B0504020201020104" pitchFamily="34" charset="77"/>
                  </a:rPr>
                  <a:t>de facteurs internes </a:t>
                </a:r>
                <a:r>
                  <a:rPr lang="fr-FR" i="0" dirty="0">
                    <a:latin typeface="Dagny OT" panose="020B0504020201020104" pitchFamily="34" charset="77"/>
                  </a:rPr>
                  <a:t>(changement de politique, modification du processus de fabrication, etc.)</a:t>
                </a:r>
                <a:endParaRPr lang="en-US" i="0"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1D13F73D-5305-D94E-828B-25590EF80D00}"/>
                  </a:ext>
                </a:extLst>
              </p:cNvPr>
              <p:cNvSpPr>
                <a:spLocks noGrp="1" noRot="1" noChangeAspect="1" noMove="1" noResize="1" noEditPoints="1" noAdjustHandles="1" noChangeArrowheads="1" noChangeShapeType="1" noTextEdit="1"/>
              </p:cNvSpPr>
              <p:nvPr>
                <p:ph idx="1"/>
              </p:nvPr>
            </p:nvSpPr>
            <p:spPr>
              <a:xfrm>
                <a:off x="1371600" y="2286000"/>
                <a:ext cx="9601200" cy="3581400"/>
              </a:xfrm>
              <a:blipFill>
                <a:blip r:embed="rId2"/>
                <a:stretch>
                  <a:fillRect l="-661" t="-707" r="-528" b="-18728"/>
                </a:stretch>
              </a:blipFill>
            </p:spPr>
            <p:txBody>
              <a:bodyPr/>
              <a:lstStyle/>
              <a:p>
                <a:r>
                  <a:rPr lang="en-US">
                    <a:noFill/>
                  </a:rPr>
                  <a:t> </a:t>
                </a:r>
              </a:p>
            </p:txBody>
          </p:sp>
        </mc:Fallback>
      </mc:AlternateContent>
    </p:spTree>
    <p:extLst>
      <p:ext uri="{BB962C8B-B14F-4D97-AF65-F5344CB8AC3E}">
        <p14:creationId xmlns:p14="http://schemas.microsoft.com/office/powerpoint/2010/main" val="411303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E919D-0068-9E40-B4E8-DEAA5817B7F0}"/>
              </a:ext>
            </a:extLst>
          </p:cNvPr>
          <p:cNvSpPr>
            <a:spLocks noGrp="1"/>
          </p:cNvSpPr>
          <p:nvPr>
            <p:ph type="title"/>
          </p:nvPr>
        </p:nvSpPr>
        <p:spPr/>
        <p:txBody>
          <a:bodyPr/>
          <a:lstStyle/>
          <a:p>
            <a:r>
              <a:rPr lang="en-US" b="1" dirty="0"/>
              <a:t>SÉRIES CHRONOLOGIQUES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13F73D-5305-D94E-828B-25590EF80D00}"/>
                  </a:ext>
                </a:extLst>
              </p:cNvPr>
              <p:cNvSpPr>
                <a:spLocks noGrp="1"/>
              </p:cNvSpPr>
              <p:nvPr>
                <p:ph idx="1"/>
              </p:nvPr>
            </p:nvSpPr>
            <p:spPr>
              <a:xfrm>
                <a:off x="1371600" y="2286000"/>
                <a:ext cx="9601200" cy="3810000"/>
              </a:xfrm>
            </p:spPr>
            <p:txBody>
              <a:bodyPr>
                <a:normAutofit lnSpcReduction="10000"/>
              </a:bodyPr>
              <a:lstStyle/>
              <a:p>
                <a:pPr marL="0" indent="0" algn="just">
                  <a:lnSpc>
                    <a:spcPct val="110000"/>
                  </a:lnSpc>
                  <a:buNone/>
                </a:pPr>
                <a:r>
                  <a:rPr lang="fr-FR" dirty="0">
                    <a:latin typeface="Dagny OT" panose="020B0504020201020104" pitchFamily="34" charset="77"/>
                  </a:rPr>
                  <a:t>La moyenne et l'écart-type pourraient ne pas fournir un résumé utile de la situation. </a:t>
                </a:r>
                <a:endParaRPr lang="en-US" sz="300" dirty="0">
                  <a:latin typeface="Dagny OT" panose="020B0504020201020104" pitchFamily="34" charset="77"/>
                </a:endParaRPr>
              </a:p>
              <a:p>
                <a:pPr marL="0" indent="0" algn="just">
                  <a:lnSpc>
                    <a:spcPct val="110000"/>
                  </a:lnSpc>
                  <a:buNone/>
                </a:pPr>
                <a:endParaRPr lang="fr-FR" sz="500" dirty="0">
                  <a:latin typeface="Dagny OT" panose="020B0504020201020104" pitchFamily="34" charset="77"/>
                </a:endParaRPr>
              </a:p>
              <a:p>
                <a:pPr marL="0" indent="0" algn="just">
                  <a:lnSpc>
                    <a:spcPct val="110000"/>
                  </a:lnSpc>
                  <a:buNone/>
                </a:pPr>
                <a:r>
                  <a:rPr lang="fr-FR" dirty="0">
                    <a:latin typeface="Dagny OT" panose="020B0504020201020104" pitchFamily="34" charset="77"/>
                  </a:rPr>
                  <a:t>Pour avoir une idée de ce qui se passe, il pourrait être préférable de </a:t>
                </a:r>
                <a:r>
                  <a:rPr lang="fr-FR" b="1" dirty="0">
                    <a:latin typeface="Dagny OT" panose="020B0504020201020104" pitchFamily="34" charset="77"/>
                  </a:rPr>
                  <a:t>représenter les données</a:t>
                </a:r>
                <a:r>
                  <a:rPr lang="fr-FR" dirty="0">
                    <a:latin typeface="Dagny OT" panose="020B0504020201020104" pitchFamily="34" charset="77"/>
                  </a:rPr>
                  <a:t> dans </a:t>
                </a:r>
                <a:r>
                  <a:rPr lang="fr-FR" b="1" dirty="0">
                    <a:latin typeface="Dagny OT" panose="020B0504020201020104" pitchFamily="34" charset="77"/>
                  </a:rPr>
                  <a:t>l'ordre où elles ont été recueillies </a:t>
                </a:r>
                <a:r>
                  <a:rPr lang="fr-FR" dirty="0">
                    <a:latin typeface="Dagny OT" panose="020B0504020201020104" pitchFamily="34" charset="77"/>
                  </a:rPr>
                  <a:t>(ou selon les régions géographiques).</a:t>
                </a:r>
                <a:endParaRPr lang="en-US" sz="300" dirty="0">
                  <a:latin typeface="Dagny OT" panose="020B0504020201020104" pitchFamily="34" charset="77"/>
                </a:endParaRPr>
              </a:p>
              <a:p>
                <a:pPr marL="0" indent="0" algn="just">
                  <a:lnSpc>
                    <a:spcPct val="110000"/>
                  </a:lnSpc>
                  <a:buNone/>
                </a:pPr>
                <a:endParaRPr lang="en-US" sz="500" dirty="0">
                  <a:latin typeface="Dagny OT" panose="020B0504020201020104" pitchFamily="34" charset="77"/>
                </a:endParaRPr>
              </a:p>
              <a:p>
                <a:pPr marL="0" indent="0" algn="just">
                  <a:lnSpc>
                    <a:spcPct val="110000"/>
                  </a:lnSpc>
                  <a:buNone/>
                </a:pPr>
                <a:r>
                  <a:rPr lang="en-US" dirty="0">
                    <a:latin typeface="Dagny OT" panose="020B0504020201020104" pitchFamily="34" charset="77"/>
                  </a:rPr>
                  <a:t>La </a:t>
                </a:r>
                <a:r>
                  <a:rPr lang="en-US" dirty="0" err="1">
                    <a:latin typeface="Dagny OT" panose="020B0504020201020104" pitchFamily="34" charset="77"/>
                  </a:rPr>
                  <a:t>coordonnée</a:t>
                </a:r>
                <a:r>
                  <a:rPr lang="en-US" dirty="0">
                    <a:latin typeface="Dagny OT" panose="020B0504020201020104" pitchFamily="34" charset="77"/>
                  </a:rPr>
                  <a:t> </a:t>
                </a:r>
                <a:r>
                  <a:rPr lang="en-US" dirty="0" err="1">
                    <a:latin typeface="Dagny OT" panose="020B0504020201020104" pitchFamily="34" charset="77"/>
                  </a:rPr>
                  <a:t>horizontale</a:t>
                </a:r>
                <a:r>
                  <a:rPr lang="en-US" dirty="0">
                    <a:latin typeface="Dagny OT" panose="020B0504020201020104" pitchFamily="34" charset="77"/>
                  </a:rPr>
                  <a:t> </a:t>
                </a:r>
                <a:r>
                  <a:rPr lang="en-US" dirty="0" err="1">
                    <a:latin typeface="Dagny OT" panose="020B0504020201020104" pitchFamily="34" charset="77"/>
                  </a:rPr>
                  <a:t>représente</a:t>
                </a:r>
                <a:r>
                  <a:rPr lang="en-US" dirty="0">
                    <a:latin typeface="Dagny OT" panose="020B0504020201020104" pitchFamily="34" charset="77"/>
                  </a:rPr>
                  <a:t> :</a:t>
                </a:r>
              </a:p>
              <a:p>
                <a:pPr algn="just">
                  <a:lnSpc>
                    <a:spcPct val="110000"/>
                  </a:lnSpc>
                  <a:buFont typeface="Wingdings" pitchFamily="2" charset="2"/>
                  <a:buChar char="§"/>
                </a:pPr>
                <a:r>
                  <a:rPr lang="fr-FR" dirty="0">
                    <a:latin typeface="Dagny OT" panose="020B0504020201020104" pitchFamily="34" charset="77"/>
                  </a:rPr>
                  <a:t>le moment de la collecte 𝑡 (ordre, jour, semaine, trimestre, année, etc.), ou bien </a:t>
                </a:r>
              </a:p>
              <a:p>
                <a:pPr algn="just">
                  <a:lnSpc>
                    <a:spcPct val="110000"/>
                  </a:lnSpc>
                  <a:buFont typeface="Wingdings" pitchFamily="2" charset="2"/>
                  <a:buChar char="§"/>
                </a:pPr>
                <a:r>
                  <a:rPr lang="fr-FR" dirty="0">
                    <a:latin typeface="Dagny OT" panose="020B0504020201020104" pitchFamily="34" charset="77"/>
                  </a:rPr>
                  <a:t>le lieu 𝑖 (pays, province, ville, branche, etc.).</a:t>
                </a:r>
                <a:endParaRPr lang="en-US" sz="500" dirty="0">
                  <a:latin typeface="Dagny OT" panose="020B0504020201020104" pitchFamily="34" charset="77"/>
                </a:endParaRPr>
              </a:p>
              <a:p>
                <a:pPr marL="0" indent="0" algn="just">
                  <a:lnSpc>
                    <a:spcPct val="110000"/>
                  </a:lnSpc>
                  <a:buNone/>
                </a:pPr>
                <a:endParaRPr lang="fr-FR" sz="500" dirty="0">
                  <a:latin typeface="Dagny OT" panose="020B0504020201020104" pitchFamily="34" charset="77"/>
                </a:endParaRPr>
              </a:p>
              <a:p>
                <a:pPr marL="0" indent="0" algn="just">
                  <a:lnSpc>
                    <a:spcPct val="110000"/>
                  </a:lnSpc>
                  <a:buNone/>
                </a:pPr>
                <a:r>
                  <a:rPr lang="fr-FR" dirty="0">
                    <a:latin typeface="Dagny OT" panose="020B0504020201020104" pitchFamily="34" charset="77"/>
                  </a:rPr>
                  <a:t>La coordonnée verticale représente les observations d'intérêt</a:t>
                </a:r>
                <a14:m>
                  <m:oMath xmlns:m="http://schemas.openxmlformats.org/officeDocument/2006/math">
                    <m:r>
                      <a:rPr lang="en-CA" b="0" i="0" smtClean="0">
                        <a:latin typeface="Cambria Math" panose="02040503050406030204" pitchFamily="18" charset="0"/>
                      </a:rPr>
                      <m:t> </m:t>
                    </m:r>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𝑡</m:t>
                        </m:r>
                      </m:sub>
                    </m:sSub>
                  </m:oMath>
                </a14:m>
                <a:r>
                  <a:rPr lang="en-US" dirty="0">
                    <a:latin typeface="Dagny OT" panose="020B0504020201020104" pitchFamily="34" charset="77"/>
                  </a:rPr>
                  <a:t> ou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𝑥</m:t>
                        </m:r>
                      </m:e>
                      <m:sub>
                        <m:r>
                          <a:rPr lang="en-CA" b="0" i="1" smtClean="0">
                            <a:latin typeface="Cambria Math" panose="02040503050406030204" pitchFamily="18" charset="0"/>
                          </a:rPr>
                          <m:t>𝑖</m:t>
                        </m:r>
                      </m:sub>
                    </m:sSub>
                  </m:oMath>
                </a14:m>
                <a:r>
                  <a:rPr lang="en-US" dirty="0">
                    <a:latin typeface="Dagny OT" panose="020B0504020201020104" pitchFamily="34" charset="77"/>
                  </a:rPr>
                  <a:t>. </a:t>
                </a:r>
              </a:p>
              <a:p>
                <a:pPr marL="0" indent="0" algn="just">
                  <a:lnSpc>
                    <a:spcPct val="110000"/>
                  </a:lnSpc>
                  <a:buNone/>
                </a:pPr>
                <a:endParaRPr lang="en-US" sz="300" dirty="0">
                  <a:latin typeface="Dagny OT" panose="020B0504020201020104" pitchFamily="34" charset="77"/>
                </a:endParaRPr>
              </a:p>
              <a:p>
                <a:pPr marL="0" indent="0" algn="just">
                  <a:lnSpc>
                    <a:spcPct val="110000"/>
                  </a:lnSpc>
                  <a:buNone/>
                </a:pPr>
                <a:r>
                  <a:rPr lang="fr-FR" dirty="0">
                    <a:latin typeface="Dagny OT" panose="020B0504020201020104" pitchFamily="34" charset="77"/>
                  </a:rPr>
                  <a:t>On recherche alors </a:t>
                </a:r>
                <a:r>
                  <a:rPr lang="fr-FR" b="1" dirty="0">
                    <a:latin typeface="Dagny OT" panose="020B0504020201020104" pitchFamily="34" charset="77"/>
                  </a:rPr>
                  <a:t>des tendances, des cycles, des décalages</a:t>
                </a:r>
                <a:r>
                  <a:rPr lang="fr-FR" dirty="0">
                    <a:latin typeface="Dagny OT" panose="020B0504020201020104" pitchFamily="34" charset="77"/>
                  </a:rPr>
                  <a:t>, etc.</a:t>
                </a:r>
                <a:endParaRPr lang="en-US" dirty="0">
                  <a:latin typeface="Dagny OT" panose="020B0504020201020104" pitchFamily="34" charset="77"/>
                </a:endParaRPr>
              </a:p>
            </p:txBody>
          </p:sp>
        </mc:Choice>
        <mc:Fallback>
          <p:sp>
            <p:nvSpPr>
              <p:cNvPr id="3" name="Content Placeholder 2">
                <a:extLst>
                  <a:ext uri="{FF2B5EF4-FFF2-40B4-BE49-F238E27FC236}">
                    <a16:creationId xmlns:a16="http://schemas.microsoft.com/office/drawing/2014/main" id="{1D13F73D-5305-D94E-828B-25590EF80D00}"/>
                  </a:ext>
                </a:extLst>
              </p:cNvPr>
              <p:cNvSpPr>
                <a:spLocks noGrp="1" noRot="1" noChangeAspect="1" noMove="1" noResize="1" noEditPoints="1" noAdjustHandles="1" noChangeArrowheads="1" noChangeShapeType="1" noTextEdit="1"/>
              </p:cNvSpPr>
              <p:nvPr>
                <p:ph idx="1"/>
              </p:nvPr>
            </p:nvSpPr>
            <p:spPr>
              <a:xfrm>
                <a:off x="1371600" y="2286000"/>
                <a:ext cx="9601200" cy="3810000"/>
              </a:xfrm>
              <a:blipFill>
                <a:blip r:embed="rId2"/>
                <a:stretch>
                  <a:fillRect l="-661" t="-997" r="-528" b="-16279"/>
                </a:stretch>
              </a:blipFill>
            </p:spPr>
            <p:txBody>
              <a:bodyPr/>
              <a:lstStyle/>
              <a:p>
                <a:r>
                  <a:rPr lang="en-US">
                    <a:noFill/>
                  </a:rPr>
                  <a:t> </a:t>
                </a:r>
              </a:p>
            </p:txBody>
          </p:sp>
        </mc:Fallback>
      </mc:AlternateContent>
    </p:spTree>
    <p:extLst>
      <p:ext uri="{BB962C8B-B14F-4D97-AF65-F5344CB8AC3E}">
        <p14:creationId xmlns:p14="http://schemas.microsoft.com/office/powerpoint/2010/main" val="362242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SCHÉMAS, GÉNÉRALITÉS, STRUCTURE</a:t>
            </a:r>
          </a:p>
        </p:txBody>
      </p:sp>
      <p:sp>
        <p:nvSpPr>
          <p:cNvPr id="5" name="Content Placeholder 4"/>
          <p:cNvSpPr>
            <a:spLocks noGrp="1"/>
          </p:cNvSpPr>
          <p:nvPr>
            <p:ph idx="1"/>
          </p:nvPr>
        </p:nvSpPr>
        <p:spPr>
          <a:xfrm>
            <a:off x="1357745" y="2286000"/>
            <a:ext cx="7205330" cy="3947652"/>
          </a:xfrm>
        </p:spPr>
        <p:txBody>
          <a:bodyPr>
            <a:normAutofit lnSpcReduction="10000"/>
          </a:bodyPr>
          <a:lstStyle/>
          <a:p>
            <a:pPr marL="0" indent="0" algn="just">
              <a:lnSpc>
                <a:spcPct val="110000"/>
              </a:lnSpc>
              <a:buNone/>
            </a:pPr>
            <a:r>
              <a:rPr lang="fr-FR" b="1" dirty="0">
                <a:latin typeface="Dagny OT" panose="020B0504020201020104" pitchFamily="34" charset="77"/>
              </a:rPr>
              <a:t>Schéma </a:t>
            </a:r>
            <a:r>
              <a:rPr lang="fr-FR" dirty="0">
                <a:latin typeface="Dagny OT" panose="020B0504020201020104" pitchFamily="34" charset="77"/>
              </a:rPr>
              <a:t>(« Pattern »)</a:t>
            </a:r>
            <a:r>
              <a:rPr lang="fr-FR" b="1" dirty="0">
                <a:latin typeface="Dagny OT" panose="020B0504020201020104" pitchFamily="34" charset="77"/>
              </a:rPr>
              <a:t> : </a:t>
            </a:r>
            <a:r>
              <a:rPr lang="fr-FR" dirty="0">
                <a:latin typeface="Dagny OT" panose="020B0504020201020104" pitchFamily="34" charset="77"/>
              </a:rPr>
              <a:t>une régularité prévisible et répétitive</a:t>
            </a:r>
          </a:p>
          <a:p>
            <a:pPr marL="0" indent="0" algn="just">
              <a:lnSpc>
                <a:spcPct val="110000"/>
              </a:lnSpc>
              <a:buNone/>
            </a:pPr>
            <a:r>
              <a:rPr lang="fr-FR" b="1" dirty="0">
                <a:latin typeface="Dagny OT" panose="020B0504020201020104" pitchFamily="34" charset="77"/>
              </a:rPr>
              <a:t>Structure : </a:t>
            </a:r>
            <a:r>
              <a:rPr lang="fr-FR" dirty="0">
                <a:latin typeface="Dagny OT" panose="020B0504020201020104" pitchFamily="34" charset="77"/>
              </a:rPr>
              <a:t>organisation des éléments d'un système</a:t>
            </a:r>
          </a:p>
          <a:p>
            <a:pPr marL="0" indent="0" algn="just">
              <a:lnSpc>
                <a:spcPct val="110000"/>
              </a:lnSpc>
              <a:buNone/>
            </a:pPr>
            <a:r>
              <a:rPr lang="fr-FR" b="1" dirty="0">
                <a:latin typeface="Dagny OT" panose="020B0504020201020104" pitchFamily="34" charset="77"/>
              </a:rPr>
              <a:t>Généralisation : </a:t>
            </a:r>
            <a:r>
              <a:rPr lang="fr-FR" dirty="0">
                <a:latin typeface="Dagny OT" panose="020B0504020201020104" pitchFamily="34" charset="77"/>
              </a:rPr>
              <a:t>création de concepts plus généraux ou abstraits à partir de concepts ou d'instances plus spécifiques.</a:t>
            </a:r>
            <a:endParaRPr lang="en-US" sz="500" dirty="0">
              <a:latin typeface="Dagny OT" panose="020B0504020201020104" pitchFamily="34" charset="77"/>
            </a:endParaRPr>
          </a:p>
          <a:p>
            <a:pPr marL="0" indent="0" algn="just">
              <a:lnSpc>
                <a:spcPct val="110000"/>
              </a:lnSpc>
              <a:buNone/>
            </a:pPr>
            <a:endParaRPr lang="fr-FR" sz="500" b="1" dirty="0">
              <a:latin typeface="Dagny OT" panose="020B0504020201020104" pitchFamily="34" charset="77"/>
            </a:endParaRPr>
          </a:p>
          <a:p>
            <a:pPr marL="0" indent="0" algn="just">
              <a:lnSpc>
                <a:spcPct val="110000"/>
              </a:lnSpc>
              <a:buNone/>
            </a:pPr>
            <a:r>
              <a:rPr lang="fr-FR" b="1" dirty="0">
                <a:latin typeface="Dagny OT" panose="020B0504020201020104" pitchFamily="34" charset="77"/>
              </a:rPr>
              <a:t>Objectif sous-jacent de l'analyse : </a:t>
            </a:r>
            <a:r>
              <a:rPr lang="fr-FR" dirty="0">
                <a:latin typeface="Dagny OT" panose="020B0504020201020104" pitchFamily="34" charset="77"/>
              </a:rPr>
              <a:t>trouver des modèles ou des structures dans les données et </a:t>
            </a:r>
            <a:r>
              <a:rPr lang="fr-FR" b="1" dirty="0">
                <a:latin typeface="Dagny OT" panose="020B0504020201020104" pitchFamily="34" charset="77"/>
              </a:rPr>
              <a:t>tirer des conclusions </a:t>
            </a:r>
            <a:r>
              <a:rPr lang="fr-FR" dirty="0">
                <a:latin typeface="Dagny OT" panose="020B0504020201020104" pitchFamily="34" charset="77"/>
              </a:rPr>
              <a:t>à partir de ces modèles ou structures.</a:t>
            </a:r>
            <a:endParaRPr lang="en-US" sz="500" dirty="0">
              <a:latin typeface="Dagny OT" panose="020B0504020201020104" pitchFamily="34" charset="77"/>
            </a:endParaRPr>
          </a:p>
          <a:p>
            <a:pPr marL="0" indent="0" algn="just">
              <a:lnSpc>
                <a:spcPct val="110000"/>
              </a:lnSpc>
              <a:buNone/>
            </a:pPr>
            <a:endParaRPr lang="fr-FR" sz="500" dirty="0">
              <a:latin typeface="Dagny OT" panose="020B0504020201020104" pitchFamily="34" charset="77"/>
            </a:endParaRPr>
          </a:p>
          <a:p>
            <a:pPr marL="0" indent="0" algn="just">
              <a:lnSpc>
                <a:spcPct val="110000"/>
              </a:lnSpc>
              <a:buNone/>
            </a:pPr>
            <a:r>
              <a:rPr lang="fr-FR" dirty="0">
                <a:latin typeface="Dagny OT" panose="020B0504020201020104" pitchFamily="34" charset="77"/>
              </a:rPr>
              <a:t>Trouver des modèles et des structures n'est pas inutile en soi, mais c'est la façon dont ces découvertes sont </a:t>
            </a:r>
            <a:r>
              <a:rPr lang="fr-FR" b="1" dirty="0">
                <a:latin typeface="Dagny OT" panose="020B0504020201020104" pitchFamily="34" charset="77"/>
              </a:rPr>
              <a:t>utilisées</a:t>
            </a:r>
            <a:r>
              <a:rPr lang="fr-FR" dirty="0">
                <a:latin typeface="Dagny OT" panose="020B0504020201020104" pitchFamily="34" charset="77"/>
              </a:rPr>
              <a:t> pour tirer des conclusions qui est importante.</a:t>
            </a:r>
            <a:endParaRPr lang="en-US" dirty="0">
              <a:latin typeface="Dagny OT" panose="020B0504020201020104" pitchFamily="34" charset="77"/>
            </a:endParaRPr>
          </a:p>
        </p:txBody>
      </p:sp>
      <p:pic>
        <p:nvPicPr>
          <p:cNvPr id="3" name="Picture 2"/>
          <p:cNvPicPr>
            <a:picLocks noChangeAspect="1"/>
          </p:cNvPicPr>
          <p:nvPr/>
        </p:nvPicPr>
        <p:blipFill>
          <a:blip r:embed="rId2"/>
          <a:stretch>
            <a:fillRect/>
          </a:stretch>
        </p:blipFill>
        <p:spPr>
          <a:xfrm>
            <a:off x="9193355" y="1605338"/>
            <a:ext cx="2578667" cy="2399879"/>
          </a:xfrm>
          <a:prstGeom prst="rect">
            <a:avLst/>
          </a:prstGeom>
        </p:spPr>
      </p:pic>
      <p:pic>
        <p:nvPicPr>
          <p:cNvPr id="6" name="Picture 5"/>
          <p:cNvPicPr>
            <a:picLocks noChangeAspect="1"/>
          </p:cNvPicPr>
          <p:nvPr/>
        </p:nvPicPr>
        <p:blipFill>
          <a:blip r:embed="rId3"/>
          <a:srcRect/>
          <a:stretch/>
        </p:blipFill>
        <p:spPr>
          <a:xfrm>
            <a:off x="9193355" y="4178454"/>
            <a:ext cx="2578666" cy="2438521"/>
          </a:xfrm>
          <a:prstGeom prst="rect">
            <a:avLst/>
          </a:prstGeom>
        </p:spPr>
      </p:pic>
      <p:sp>
        <p:nvSpPr>
          <p:cNvPr id="7" name="Rectangle 6"/>
          <p:cNvSpPr/>
          <p:nvPr/>
        </p:nvSpPr>
        <p:spPr>
          <a:xfrm>
            <a:off x="6400800" y="0"/>
            <a:ext cx="5791200" cy="307777"/>
          </a:xfrm>
          <a:prstGeom prst="rect">
            <a:avLst/>
          </a:prstGeom>
        </p:spPr>
        <p:txBody>
          <a:bodyPr wrap="square">
            <a:spAutoFit/>
          </a:bodyPr>
          <a:lstStyle/>
          <a:p>
            <a:pPr algn="r"/>
            <a:r>
              <a:rPr lang="en-US" sz="1400" dirty="0">
                <a:latin typeface="Dagny OT" panose="020B0504020201020104" pitchFamily="34" charset="77"/>
              </a:rPr>
              <a:t>[</a:t>
            </a:r>
            <a:r>
              <a:rPr lang="en-US" sz="1400" dirty="0">
                <a:solidFill>
                  <a:srgbClr val="0070C0"/>
                </a:solidFill>
                <a:latin typeface="Dagny OT" panose="020B0504020201020104" pitchFamily="34" charset="77"/>
                <a:hlinkClick r:id="rId4">
                  <a:extLst>
                    <a:ext uri="{A12FA001-AC4F-418D-AE19-62706E023703}">
                      <ahyp:hlinkClr xmlns:ahyp="http://schemas.microsoft.com/office/drawing/2018/hyperlinkcolor" val="tx"/>
                    </a:ext>
                  </a:extLst>
                </a:hlinkClick>
              </a:rPr>
              <a:t>https://upload.wikimedia.org/wikipedia/commons/d/d0/TOAT_AFM.png</a:t>
            </a:r>
            <a:r>
              <a:rPr lang="en-US" sz="1400" dirty="0">
                <a:latin typeface="Dagny OT" panose="020B0504020201020104" pitchFamily="34" charset="77"/>
              </a:rPr>
              <a:t>]</a:t>
            </a:r>
          </a:p>
        </p:txBody>
      </p:sp>
    </p:spTree>
    <p:extLst>
      <p:ext uri="{BB962C8B-B14F-4D97-AF65-F5344CB8AC3E}">
        <p14:creationId xmlns:p14="http://schemas.microsoft.com/office/powerpoint/2010/main" val="291026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996FE-B1DE-6345-87A1-148D9281DB8B}"/>
              </a:ext>
            </a:extLst>
          </p:cNvPr>
          <p:cNvSpPr>
            <a:spLocks noGrp="1"/>
          </p:cNvSpPr>
          <p:nvPr>
            <p:ph type="title"/>
          </p:nvPr>
        </p:nvSpPr>
        <p:spPr/>
        <p:txBody>
          <a:bodyPr/>
          <a:lstStyle/>
          <a:p>
            <a:r>
              <a:rPr lang="en-US" b="1" dirty="0"/>
              <a:t>EXEMPLES</a:t>
            </a:r>
          </a:p>
        </p:txBody>
      </p:sp>
      <p:sp>
        <p:nvSpPr>
          <p:cNvPr id="3" name="Content Placeholder 2">
            <a:extLst>
              <a:ext uri="{FF2B5EF4-FFF2-40B4-BE49-F238E27FC236}">
                <a16:creationId xmlns:a16="http://schemas.microsoft.com/office/drawing/2014/main" id="{8CA1FE4C-DEDA-6D46-B2B4-6F3B0BE52F3F}"/>
              </a:ext>
            </a:extLst>
          </p:cNvPr>
          <p:cNvSpPr>
            <a:spLocks noGrp="1"/>
          </p:cNvSpPr>
          <p:nvPr>
            <p:ph idx="1"/>
          </p:nvPr>
        </p:nvSpPr>
        <p:spPr>
          <a:xfrm>
            <a:off x="1371599" y="2286000"/>
            <a:ext cx="10224655" cy="834571"/>
          </a:xfrm>
        </p:spPr>
        <p:txBody>
          <a:bodyPr>
            <a:noAutofit/>
          </a:bodyPr>
          <a:lstStyle/>
          <a:p>
            <a:pPr marL="0" indent="0" algn="just">
              <a:lnSpc>
                <a:spcPct val="100000"/>
              </a:lnSpc>
              <a:buNone/>
            </a:pPr>
            <a:r>
              <a:rPr lang="fr-FR" dirty="0">
                <a:latin typeface="Dagny OT" panose="020B0504020201020104" pitchFamily="34" charset="77"/>
              </a:rPr>
              <a:t>La série temporelle suivante enregistre les ventes 𝑥 (en 10 000$) pour 3 produits différents, en fonction du passage du temps 𝑡 en années (à gauche), trimestres (au milieu), semaines (à droite). Doit-on intervenir ?</a:t>
            </a:r>
            <a:endParaRPr lang="en-US" dirty="0">
              <a:latin typeface="Dagny OT" panose="020B0504020201020104" pitchFamily="34" charset="77"/>
            </a:endParaRPr>
          </a:p>
        </p:txBody>
      </p:sp>
      <p:pic>
        <p:nvPicPr>
          <p:cNvPr id="5" name="Picture 4" descr="A picture containing chart&#10;&#10;Description automatically generated">
            <a:extLst>
              <a:ext uri="{FF2B5EF4-FFF2-40B4-BE49-F238E27FC236}">
                <a16:creationId xmlns:a16="http://schemas.microsoft.com/office/drawing/2014/main" id="{D79AC8E6-CA20-0948-A140-3C61DEB02977}"/>
              </a:ext>
            </a:extLst>
          </p:cNvPr>
          <p:cNvPicPr>
            <a:picLocks noChangeAspect="1"/>
          </p:cNvPicPr>
          <p:nvPr/>
        </p:nvPicPr>
        <p:blipFill>
          <a:blip r:embed="rId2"/>
          <a:stretch>
            <a:fillRect/>
          </a:stretch>
        </p:blipFill>
        <p:spPr>
          <a:xfrm>
            <a:off x="956961" y="3429000"/>
            <a:ext cx="3597224" cy="316657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A49E4F8A-5493-E742-B826-14AAC80A8804}"/>
              </a:ext>
            </a:extLst>
          </p:cNvPr>
          <p:cNvPicPr>
            <a:picLocks noChangeAspect="1"/>
          </p:cNvPicPr>
          <p:nvPr/>
        </p:nvPicPr>
        <p:blipFill>
          <a:blip r:embed="rId3"/>
          <a:stretch>
            <a:fillRect/>
          </a:stretch>
        </p:blipFill>
        <p:spPr>
          <a:xfrm>
            <a:off x="4554185" y="3429000"/>
            <a:ext cx="3597224" cy="3166570"/>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850DAD42-25E7-E745-BACA-0DA5B3BD2A0E}"/>
              </a:ext>
            </a:extLst>
          </p:cNvPr>
          <p:cNvPicPr>
            <a:picLocks noChangeAspect="1"/>
          </p:cNvPicPr>
          <p:nvPr/>
        </p:nvPicPr>
        <p:blipFill>
          <a:blip r:embed="rId4"/>
          <a:stretch>
            <a:fillRect/>
          </a:stretch>
        </p:blipFill>
        <p:spPr>
          <a:xfrm>
            <a:off x="8151409" y="3429000"/>
            <a:ext cx="3597224" cy="3166570"/>
          </a:xfrm>
          <a:prstGeom prst="rect">
            <a:avLst/>
          </a:prstGeom>
        </p:spPr>
      </p:pic>
      <p:pic>
        <p:nvPicPr>
          <p:cNvPr id="8" name="Picture 7">
            <a:extLst>
              <a:ext uri="{FF2B5EF4-FFF2-40B4-BE49-F238E27FC236}">
                <a16:creationId xmlns:a16="http://schemas.microsoft.com/office/drawing/2014/main" id="{BF09C12C-4FD6-1643-92EC-F7D3AF2E973D}"/>
              </a:ext>
            </a:extLst>
          </p:cNvPr>
          <p:cNvPicPr>
            <a:picLocks noChangeAspect="1"/>
          </p:cNvPicPr>
          <p:nvPr/>
        </p:nvPicPr>
        <p:blipFill>
          <a:blip r:embed="rId5"/>
          <a:stretch>
            <a:fillRect/>
          </a:stretch>
        </p:blipFill>
        <p:spPr>
          <a:xfrm>
            <a:off x="11162483" y="72247"/>
            <a:ext cx="995782" cy="799945"/>
          </a:xfrm>
          <a:prstGeom prst="rect">
            <a:avLst/>
          </a:prstGeom>
        </p:spPr>
      </p:pic>
    </p:spTree>
    <p:extLst>
      <p:ext uri="{BB962C8B-B14F-4D97-AF65-F5344CB8AC3E}">
        <p14:creationId xmlns:p14="http://schemas.microsoft.com/office/powerpoint/2010/main" val="233346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9EF8B5-2E2F-BC49-9D59-FAF5777D9DCD}"/>
              </a:ext>
            </a:extLst>
          </p:cNvPr>
          <p:cNvSpPr>
            <a:spLocks noGrp="1"/>
          </p:cNvSpPr>
          <p:nvPr>
            <p:ph idx="1"/>
          </p:nvPr>
        </p:nvSpPr>
        <p:spPr>
          <a:xfrm>
            <a:off x="1206843" y="2010229"/>
            <a:ext cx="4452551" cy="3815982"/>
          </a:xfrm>
        </p:spPr>
        <p:txBody>
          <a:bodyPr/>
          <a:lstStyle/>
          <a:p>
            <a:pPr marL="0" indent="0" algn="just">
              <a:lnSpc>
                <a:spcPct val="100000"/>
              </a:lnSpc>
              <a:buNone/>
            </a:pPr>
            <a:r>
              <a:rPr lang="fr-FR" dirty="0">
                <a:latin typeface="Dagny OT" panose="020B0504020201020104" pitchFamily="34" charset="77"/>
              </a:rPr>
              <a:t>Il y a des baisses occasionnelles des ventes d'une année sur l'autre, mais une tendance claire à la hausse. </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Si seuls les deux derniers points sont présentés aux actionnaires, ils pourraient penser qu'il y a des problèmes et que des changements doivent être apportés. </a:t>
            </a:r>
          </a:p>
        </p:txBody>
      </p:sp>
      <p:pic>
        <p:nvPicPr>
          <p:cNvPr id="5" name="Picture 4">
            <a:extLst>
              <a:ext uri="{FF2B5EF4-FFF2-40B4-BE49-F238E27FC236}">
                <a16:creationId xmlns:a16="http://schemas.microsoft.com/office/drawing/2014/main" id="{E2CBA23E-ED95-8E42-B58C-8523A8EAA4A3}"/>
              </a:ext>
            </a:extLst>
          </p:cNvPr>
          <p:cNvPicPr>
            <a:picLocks noChangeAspect="1"/>
          </p:cNvPicPr>
          <p:nvPr/>
        </p:nvPicPr>
        <p:blipFill>
          <a:blip r:embed="rId2"/>
          <a:stretch>
            <a:fillRect/>
          </a:stretch>
        </p:blipFill>
        <p:spPr>
          <a:xfrm>
            <a:off x="6018062" y="1540868"/>
            <a:ext cx="5934648" cy="5224162"/>
          </a:xfrm>
          <a:prstGeom prst="rect">
            <a:avLst/>
          </a:prstGeom>
        </p:spPr>
      </p:pic>
    </p:spTree>
    <p:extLst>
      <p:ext uri="{BB962C8B-B14F-4D97-AF65-F5344CB8AC3E}">
        <p14:creationId xmlns:p14="http://schemas.microsoft.com/office/powerpoint/2010/main" val="213970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9EF8B5-2E2F-BC49-9D59-FAF5777D9DCD}"/>
              </a:ext>
            </a:extLst>
          </p:cNvPr>
          <p:cNvSpPr>
            <a:spLocks noGrp="1"/>
          </p:cNvSpPr>
          <p:nvPr>
            <p:ph idx="1"/>
          </p:nvPr>
        </p:nvSpPr>
        <p:spPr>
          <a:xfrm>
            <a:off x="1206843" y="2010229"/>
            <a:ext cx="4452551" cy="3815982"/>
          </a:xfrm>
        </p:spPr>
        <p:txBody>
          <a:bodyPr/>
          <a:lstStyle/>
          <a:p>
            <a:pPr marL="0" indent="0" algn="just">
              <a:lnSpc>
                <a:spcPct val="100000"/>
              </a:lnSpc>
              <a:buNone/>
            </a:pPr>
            <a:r>
              <a:rPr lang="fr-FR" dirty="0">
                <a:latin typeface="Dagny OT" panose="020B0504020201020104" pitchFamily="34" charset="77"/>
              </a:rPr>
              <a:t>Il y a un effet cyclique avec des augmentations de Q1 à Q2, et de Q2 à Q3, mais des diminutions de Q3 à Q4, et de Q4 à Q1. </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Globalement, il semble y avoir une tendance à la hausse, comme l'indique la ligne de meilleur ajustement. </a:t>
            </a:r>
            <a:endParaRPr lang="en-US" dirty="0">
              <a:latin typeface="Dagny OT" panose="020B0504020201020104" pitchFamily="34" charset="77"/>
            </a:endParaRPr>
          </a:p>
        </p:txBody>
      </p:sp>
      <p:pic>
        <p:nvPicPr>
          <p:cNvPr id="5" name="Picture 4">
            <a:extLst>
              <a:ext uri="{FF2B5EF4-FFF2-40B4-BE49-F238E27FC236}">
                <a16:creationId xmlns:a16="http://schemas.microsoft.com/office/drawing/2014/main" id="{E2CBA23E-ED95-8E42-B58C-8523A8EAA4A3}"/>
              </a:ext>
            </a:extLst>
          </p:cNvPr>
          <p:cNvPicPr>
            <a:picLocks noChangeAspect="1"/>
          </p:cNvPicPr>
          <p:nvPr/>
        </p:nvPicPr>
        <p:blipFill>
          <a:blip r:embed="rId2"/>
          <a:srcRect/>
          <a:stretch/>
        </p:blipFill>
        <p:spPr>
          <a:xfrm>
            <a:off x="6018062" y="1540868"/>
            <a:ext cx="5934648" cy="5224161"/>
          </a:xfrm>
          <a:prstGeom prst="rect">
            <a:avLst/>
          </a:prstGeom>
        </p:spPr>
      </p:pic>
    </p:spTree>
    <p:extLst>
      <p:ext uri="{BB962C8B-B14F-4D97-AF65-F5344CB8AC3E}">
        <p14:creationId xmlns:p14="http://schemas.microsoft.com/office/powerpoint/2010/main" val="223859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9EF8B5-2E2F-BC49-9D59-FAF5777D9DCD}"/>
              </a:ext>
            </a:extLst>
          </p:cNvPr>
          <p:cNvSpPr>
            <a:spLocks noGrp="1"/>
          </p:cNvSpPr>
          <p:nvPr>
            <p:ph idx="1"/>
          </p:nvPr>
        </p:nvSpPr>
        <p:spPr>
          <a:xfrm>
            <a:off x="1206843" y="2010229"/>
            <a:ext cx="4452551" cy="3815982"/>
          </a:xfrm>
        </p:spPr>
        <p:txBody>
          <a:bodyPr/>
          <a:lstStyle/>
          <a:p>
            <a:pPr marL="0" indent="0" algn="just">
              <a:lnSpc>
                <a:spcPct val="100000"/>
              </a:lnSpc>
              <a:buNone/>
            </a:pPr>
            <a:r>
              <a:rPr lang="fr-FR" dirty="0">
                <a:latin typeface="Dagny OT" panose="020B0504020201020104" pitchFamily="34" charset="77"/>
              </a:rPr>
              <a:t>Il est clair que quelque chose s'est produit après la dixième semaine. </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Que les causes particulières soient internes ou externes dépend du contexte (que nous n'avons pas à notre disposition). </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Une action semble être nécessaire. </a:t>
            </a:r>
            <a:endParaRPr lang="en-US" dirty="0">
              <a:latin typeface="Dagny OT" panose="020B0504020201020104" pitchFamily="34" charset="77"/>
            </a:endParaRPr>
          </a:p>
        </p:txBody>
      </p:sp>
      <p:pic>
        <p:nvPicPr>
          <p:cNvPr id="5" name="Picture 4">
            <a:extLst>
              <a:ext uri="{FF2B5EF4-FFF2-40B4-BE49-F238E27FC236}">
                <a16:creationId xmlns:a16="http://schemas.microsoft.com/office/drawing/2014/main" id="{E2CBA23E-ED95-8E42-B58C-8523A8EAA4A3}"/>
              </a:ext>
            </a:extLst>
          </p:cNvPr>
          <p:cNvPicPr>
            <a:picLocks noChangeAspect="1"/>
          </p:cNvPicPr>
          <p:nvPr/>
        </p:nvPicPr>
        <p:blipFill>
          <a:blip r:embed="rId2"/>
          <a:srcRect/>
          <a:stretch/>
        </p:blipFill>
        <p:spPr>
          <a:xfrm>
            <a:off x="6018063" y="1540868"/>
            <a:ext cx="5934646" cy="5224161"/>
          </a:xfrm>
          <a:prstGeom prst="rect">
            <a:avLst/>
          </a:prstGeom>
        </p:spPr>
      </p:pic>
    </p:spTree>
    <p:extLst>
      <p:ext uri="{BB962C8B-B14F-4D97-AF65-F5344CB8AC3E}">
        <p14:creationId xmlns:p14="http://schemas.microsoft.com/office/powerpoint/2010/main" val="341368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9EF8B5-2E2F-BC49-9D59-FAF5777D9DCD}"/>
              </a:ext>
            </a:extLst>
          </p:cNvPr>
          <p:cNvSpPr>
            <a:spLocks noGrp="1"/>
          </p:cNvSpPr>
          <p:nvPr>
            <p:ph idx="1"/>
          </p:nvPr>
        </p:nvSpPr>
        <p:spPr>
          <a:xfrm>
            <a:off x="1206843" y="2010228"/>
            <a:ext cx="4667484" cy="4075939"/>
          </a:xfrm>
        </p:spPr>
        <p:txBody>
          <a:bodyPr>
            <a:normAutofit fontScale="92500" lnSpcReduction="20000"/>
          </a:bodyPr>
          <a:lstStyle/>
          <a:p>
            <a:pPr marL="0" indent="0" algn="just">
              <a:lnSpc>
                <a:spcPct val="120000"/>
              </a:lnSpc>
              <a:buNone/>
            </a:pPr>
            <a:r>
              <a:rPr lang="fr-FR" sz="2200" dirty="0">
                <a:latin typeface="Dagny OT" panose="020B0504020201020104" pitchFamily="34" charset="77"/>
              </a:rPr>
              <a:t>Il est clair que quelque chose s'est produit après la dixième semaine. </a:t>
            </a:r>
          </a:p>
          <a:p>
            <a:pPr marL="0" indent="0" algn="just">
              <a:lnSpc>
                <a:spcPct val="120000"/>
              </a:lnSpc>
              <a:buNone/>
            </a:pPr>
            <a:endParaRPr lang="fr-FR" sz="500" dirty="0">
              <a:latin typeface="Dagny OT" panose="020B0504020201020104" pitchFamily="34" charset="77"/>
            </a:endParaRPr>
          </a:p>
          <a:p>
            <a:pPr marL="0" indent="0" algn="just">
              <a:lnSpc>
                <a:spcPct val="120000"/>
              </a:lnSpc>
              <a:buNone/>
            </a:pPr>
            <a:r>
              <a:rPr lang="fr-FR" sz="2200" dirty="0">
                <a:latin typeface="Dagny OT" panose="020B0504020201020104" pitchFamily="34" charset="77"/>
              </a:rPr>
              <a:t>Que les causes particulières soient internes ou externes dépend du contexte (dont nous ne disposons pas). </a:t>
            </a:r>
          </a:p>
          <a:p>
            <a:pPr marL="0" indent="0" algn="just">
              <a:lnSpc>
                <a:spcPct val="120000"/>
              </a:lnSpc>
              <a:buNone/>
            </a:pPr>
            <a:endParaRPr lang="fr-FR" sz="500" dirty="0">
              <a:latin typeface="Dagny OT" panose="020B0504020201020104" pitchFamily="34" charset="77"/>
            </a:endParaRPr>
          </a:p>
          <a:p>
            <a:pPr marL="0" indent="0" algn="just">
              <a:lnSpc>
                <a:spcPct val="120000"/>
              </a:lnSpc>
              <a:buNone/>
            </a:pPr>
            <a:r>
              <a:rPr lang="fr-FR" sz="2200" dirty="0">
                <a:latin typeface="Dagny OT" panose="020B0504020201020104" pitchFamily="34" charset="77"/>
              </a:rPr>
              <a:t>Une action semble être nécessaire. </a:t>
            </a:r>
            <a:endParaRPr lang="en-US" sz="2200" dirty="0">
              <a:latin typeface="Dagny OT" panose="020B0504020201020104" pitchFamily="34" charset="77"/>
            </a:endParaRPr>
          </a:p>
          <a:p>
            <a:pPr marL="0" indent="0" algn="just">
              <a:lnSpc>
                <a:spcPct val="120000"/>
              </a:lnSpc>
              <a:buNone/>
            </a:pPr>
            <a:endParaRPr lang="en-US" sz="500" dirty="0">
              <a:latin typeface="Dagny OT" panose="020B0504020201020104" pitchFamily="34" charset="77"/>
            </a:endParaRPr>
          </a:p>
          <a:p>
            <a:pPr marL="0" indent="0" algn="just">
              <a:lnSpc>
                <a:spcPct val="120000"/>
              </a:lnSpc>
              <a:buNone/>
            </a:pPr>
            <a:r>
              <a:rPr lang="fr-FR" sz="2200" dirty="0">
                <a:latin typeface="Dagny OT" panose="020B0504020201020104" pitchFamily="34" charset="77"/>
              </a:rPr>
              <a:t>Les </a:t>
            </a:r>
            <a:r>
              <a:rPr lang="fr-FR" sz="2200" b="1" dirty="0">
                <a:latin typeface="Dagny OT" panose="020B0504020201020104" pitchFamily="34" charset="77"/>
              </a:rPr>
              <a:t>cartes de contrôle </a:t>
            </a:r>
            <a:r>
              <a:rPr lang="fr-FR" sz="2200" dirty="0">
                <a:latin typeface="Dagny OT" panose="020B0504020201020104" pitchFamily="34" charset="77"/>
              </a:rPr>
              <a:t>peuvent aider à identifier les points de rupture ou les situations particulières. </a:t>
            </a:r>
            <a:endParaRPr lang="en-US" sz="2200" dirty="0">
              <a:latin typeface="Dagny OT" panose="020B0504020201020104" pitchFamily="34" charset="77"/>
            </a:endParaRPr>
          </a:p>
        </p:txBody>
      </p:sp>
      <p:pic>
        <p:nvPicPr>
          <p:cNvPr id="5" name="Picture 4">
            <a:extLst>
              <a:ext uri="{FF2B5EF4-FFF2-40B4-BE49-F238E27FC236}">
                <a16:creationId xmlns:a16="http://schemas.microsoft.com/office/drawing/2014/main" id="{E2CBA23E-ED95-8E42-B58C-8523A8EAA4A3}"/>
              </a:ext>
            </a:extLst>
          </p:cNvPr>
          <p:cNvPicPr>
            <a:picLocks noChangeAspect="1"/>
          </p:cNvPicPr>
          <p:nvPr/>
        </p:nvPicPr>
        <p:blipFill>
          <a:blip r:embed="rId2"/>
          <a:srcRect/>
          <a:stretch/>
        </p:blipFill>
        <p:spPr>
          <a:xfrm>
            <a:off x="6018063" y="1540868"/>
            <a:ext cx="5934646" cy="5224160"/>
          </a:xfrm>
          <a:prstGeom prst="rect">
            <a:avLst/>
          </a:prstGeom>
        </p:spPr>
      </p:pic>
    </p:spTree>
    <p:extLst>
      <p:ext uri="{BB962C8B-B14F-4D97-AF65-F5344CB8AC3E}">
        <p14:creationId xmlns:p14="http://schemas.microsoft.com/office/powerpoint/2010/main" val="386791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VARIABLES DÉPENDANTES ET INDÉPENDANTES</a:t>
            </a:r>
          </a:p>
        </p:txBody>
      </p:sp>
      <p:sp>
        <p:nvSpPr>
          <p:cNvPr id="3" name="Content Placeholder 2"/>
          <p:cNvSpPr>
            <a:spLocks noGrp="1"/>
          </p:cNvSpPr>
          <p:nvPr>
            <p:ph idx="1"/>
          </p:nvPr>
        </p:nvSpPr>
        <p:spPr/>
        <p:txBody>
          <a:bodyPr>
            <a:normAutofit lnSpcReduction="10000"/>
          </a:bodyPr>
          <a:lstStyle/>
          <a:p>
            <a:pPr marL="0" indent="0" algn="just">
              <a:lnSpc>
                <a:spcPct val="110000"/>
              </a:lnSpc>
              <a:buNone/>
            </a:pPr>
            <a:r>
              <a:rPr lang="en-US" dirty="0" err="1">
                <a:latin typeface="Dagny OT" panose="020B0504020201020104" pitchFamily="34" charset="77"/>
              </a:rPr>
              <a:t>Dans</a:t>
            </a:r>
            <a:r>
              <a:rPr lang="en-US" dirty="0">
                <a:latin typeface="Dagny OT" panose="020B0504020201020104" pitchFamily="34" charset="77"/>
              </a:rPr>
              <a:t> un </a:t>
            </a:r>
            <a:r>
              <a:rPr lang="en-US" i="1" dirty="0" err="1">
                <a:latin typeface="Dagny OT" panose="020B0504020201020104" pitchFamily="34" charset="77"/>
              </a:rPr>
              <a:t>contexte</a:t>
            </a:r>
            <a:r>
              <a:rPr lang="en-US" i="1" dirty="0">
                <a:latin typeface="Dagny OT" panose="020B0504020201020104" pitchFamily="34" charset="77"/>
              </a:rPr>
              <a:t> </a:t>
            </a:r>
            <a:r>
              <a:rPr lang="en-US" i="1" dirty="0" err="1">
                <a:latin typeface="Dagny OT" panose="020B0504020201020104" pitchFamily="34" charset="77"/>
              </a:rPr>
              <a:t>expérimental</a:t>
            </a:r>
            <a:r>
              <a:rPr lang="en-US" i="1" dirty="0">
                <a:latin typeface="Dagny OT" panose="020B0504020201020104" pitchFamily="34" charset="77"/>
              </a:rPr>
              <a:t> </a:t>
            </a:r>
            <a:r>
              <a:rPr lang="en-US" dirty="0">
                <a:latin typeface="Dagny OT" panose="020B0504020201020104" pitchFamily="34" charset="77"/>
              </a:rPr>
              <a:t>:</a:t>
            </a:r>
          </a:p>
          <a:p>
            <a:pPr lvl="1" algn="just">
              <a:lnSpc>
                <a:spcPct val="110000"/>
              </a:lnSpc>
              <a:buFont typeface="Wingdings" pitchFamily="2" charset="2"/>
              <a:buChar char="§"/>
            </a:pPr>
            <a:r>
              <a:rPr lang="fr-FR" b="1" i="0" dirty="0">
                <a:latin typeface="Dagny OT" panose="020B0504020201020104" pitchFamily="34" charset="77"/>
              </a:rPr>
              <a:t>les variables de contrôle/extrinsèque : </a:t>
            </a:r>
            <a:r>
              <a:rPr lang="fr-FR" i="0" dirty="0">
                <a:latin typeface="Dagny OT" panose="020B0504020201020104" pitchFamily="34" charset="77"/>
              </a:rPr>
              <a:t>nous faisons de notre mieux pour qu'elles restent contrôlées et immuables alors que d'autres variables sont modifiées</a:t>
            </a:r>
          </a:p>
          <a:p>
            <a:pPr lvl="1" algn="just">
              <a:lnSpc>
                <a:spcPct val="110000"/>
              </a:lnSpc>
              <a:buFont typeface="Wingdings" pitchFamily="2" charset="2"/>
              <a:buChar char="§"/>
            </a:pPr>
            <a:r>
              <a:rPr lang="fr-FR" b="1" i="0" dirty="0">
                <a:latin typeface="Dagny OT" panose="020B0504020201020104" pitchFamily="34" charset="77"/>
              </a:rPr>
              <a:t>variables indépendantes : </a:t>
            </a:r>
            <a:r>
              <a:rPr lang="fr-FR" i="0" dirty="0">
                <a:latin typeface="Dagny OT" panose="020B0504020201020104" pitchFamily="34" charset="77"/>
              </a:rPr>
              <a:t>nous contrôlons leurs valeurs car nous pensons qu'elles influencent les variables dépendantes</a:t>
            </a:r>
          </a:p>
          <a:p>
            <a:pPr lvl="1" algn="just">
              <a:lnSpc>
                <a:spcPct val="110000"/>
              </a:lnSpc>
              <a:buFont typeface="Wingdings" pitchFamily="2" charset="2"/>
              <a:buChar char="§"/>
            </a:pPr>
            <a:r>
              <a:rPr lang="fr-FR" b="1" i="0" dirty="0">
                <a:latin typeface="Dagny OT" panose="020B0504020201020104" pitchFamily="34" charset="77"/>
              </a:rPr>
              <a:t>variables dépendantes : </a:t>
            </a:r>
            <a:r>
              <a:rPr lang="fr-FR" i="0" dirty="0">
                <a:latin typeface="Dagny OT" panose="020B0504020201020104" pitchFamily="34" charset="77"/>
              </a:rPr>
              <a:t>nous ne contrôlons pas leurs valeurs ; elles sont générées d'une manière ou d'une autre pendant l'expérience et dépendent vraisemblablement de tout.</a:t>
            </a:r>
            <a:endParaRPr lang="en-US" sz="500" dirty="0">
              <a:latin typeface="Dagny OT" panose="020B0504020201020104" pitchFamily="34" charset="77"/>
            </a:endParaRPr>
          </a:p>
          <a:p>
            <a:pPr marL="0" indent="0" algn="just">
              <a:lnSpc>
                <a:spcPct val="110000"/>
              </a:lnSpc>
              <a:buNone/>
            </a:pPr>
            <a:r>
              <a:rPr lang="fr-FR" dirty="0">
                <a:latin typeface="Dagny OT" panose="020B0504020201020104" pitchFamily="34" charset="77"/>
              </a:rPr>
              <a:t>Comment cela se traduit-il dans d'autres ensembles de données ?</a:t>
            </a:r>
          </a:p>
        </p:txBody>
      </p:sp>
      <p:sp>
        <p:nvSpPr>
          <p:cNvPr id="4" name="Rectangle 3"/>
          <p:cNvSpPr/>
          <p:nvPr/>
        </p:nvSpPr>
        <p:spPr>
          <a:xfrm>
            <a:off x="10261051" y="5122476"/>
            <a:ext cx="1383982" cy="1339026"/>
          </a:xfrm>
          <a:prstGeom prst="rect">
            <a:avLst/>
          </a:prstGeom>
          <a:no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8877070" y="5353506"/>
            <a:ext cx="1383981" cy="646331"/>
          </a:xfrm>
          <a:prstGeom prst="rect">
            <a:avLst/>
          </a:prstGeom>
          <a:noFill/>
        </p:spPr>
        <p:txBody>
          <a:bodyPr wrap="square" rtlCol="0">
            <a:spAutoFit/>
          </a:bodyPr>
          <a:lstStyle/>
          <a:p>
            <a:pPr algn="ctr"/>
            <a:r>
              <a:rPr lang="en-US" dirty="0">
                <a:latin typeface="Dagny OT" panose="020B0504020201020104" pitchFamily="34" charset="77"/>
              </a:rPr>
              <a:t>Hauteur des </a:t>
            </a:r>
            <a:r>
              <a:rPr lang="en-US" dirty="0" err="1">
                <a:latin typeface="Dagny OT" panose="020B0504020201020104" pitchFamily="34" charset="77"/>
              </a:rPr>
              <a:t>plantes</a:t>
            </a:r>
            <a:endParaRPr lang="en-US" dirty="0">
              <a:latin typeface="Dagny OT" panose="020B0504020201020104" pitchFamily="34" charset="77"/>
            </a:endParaRPr>
          </a:p>
        </p:txBody>
      </p:sp>
      <p:sp>
        <p:nvSpPr>
          <p:cNvPr id="6" name="TextBox 5"/>
          <p:cNvSpPr txBox="1"/>
          <p:nvPr/>
        </p:nvSpPr>
        <p:spPr>
          <a:xfrm>
            <a:off x="9478661" y="6461502"/>
            <a:ext cx="2642070" cy="369332"/>
          </a:xfrm>
          <a:prstGeom prst="rect">
            <a:avLst/>
          </a:prstGeom>
          <a:noFill/>
        </p:spPr>
        <p:txBody>
          <a:bodyPr wrap="none" rtlCol="0">
            <a:spAutoFit/>
          </a:bodyPr>
          <a:lstStyle/>
          <a:p>
            <a:pPr algn="ctr"/>
            <a:r>
              <a:rPr lang="en-US" dirty="0" err="1">
                <a:latin typeface="Dagny OT" panose="020B0504020201020104" pitchFamily="34" charset="77"/>
              </a:rPr>
              <a:t>Heures</a:t>
            </a:r>
            <a:r>
              <a:rPr lang="en-US" dirty="0">
                <a:latin typeface="Dagny OT" panose="020B0504020201020104" pitchFamily="34" charset="77"/>
              </a:rPr>
              <a:t> </a:t>
            </a:r>
            <a:r>
              <a:rPr lang="en-US" dirty="0" err="1">
                <a:latin typeface="Dagny OT" panose="020B0504020201020104" pitchFamily="34" charset="77"/>
              </a:rPr>
              <a:t>d'ensoleillement</a:t>
            </a:r>
            <a:endParaRPr lang="en-US" dirty="0">
              <a:latin typeface="Dagny OT" panose="020B0504020201020104" pitchFamily="34" charset="77"/>
            </a:endParaRPr>
          </a:p>
        </p:txBody>
      </p:sp>
      <p:cxnSp>
        <p:nvCxnSpPr>
          <p:cNvPr id="8" name="Straight Connector 7"/>
          <p:cNvCxnSpPr/>
          <p:nvPr/>
        </p:nvCxnSpPr>
        <p:spPr>
          <a:xfrm flipV="1">
            <a:off x="10355821" y="5384302"/>
            <a:ext cx="1194441" cy="861738"/>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915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DE DONNÉES</a:t>
            </a:r>
          </a:p>
        </p:txBody>
      </p:sp>
      <p:sp>
        <p:nvSpPr>
          <p:cNvPr id="3" name="Content Placeholder 2"/>
          <p:cNvSpPr>
            <a:spLocks noGrp="1"/>
          </p:cNvSpPr>
          <p:nvPr>
            <p:ph idx="1"/>
          </p:nvPr>
        </p:nvSpPr>
        <p:spPr/>
        <p:txBody>
          <a:bodyPr>
            <a:normAutofit fontScale="85000" lnSpcReduction="20000"/>
          </a:bodyPr>
          <a:lstStyle/>
          <a:p>
            <a:pPr marL="0" indent="0" algn="just">
              <a:lnSpc>
                <a:spcPct val="110000"/>
              </a:lnSpc>
              <a:buNone/>
            </a:pPr>
            <a:r>
              <a:rPr lang="fr-FR" sz="2200" b="1" dirty="0">
                <a:latin typeface="Dagny OT" panose="020B0504020201020104" pitchFamily="34" charset="77"/>
              </a:rPr>
              <a:t>Données numériques : </a:t>
            </a:r>
            <a:r>
              <a:rPr lang="fr-FR" sz="2200" dirty="0">
                <a:latin typeface="Dagny OT" panose="020B0504020201020104" pitchFamily="34" charset="77"/>
              </a:rPr>
              <a:t>nombres</a:t>
            </a:r>
            <a:r>
              <a:rPr lang="fr-FR" sz="2200" b="1" dirty="0">
                <a:latin typeface="Dagny OT" panose="020B0504020201020104" pitchFamily="34" charset="77"/>
              </a:rPr>
              <a:t> </a:t>
            </a:r>
            <a:r>
              <a:rPr lang="fr-FR" sz="2200" dirty="0">
                <a:latin typeface="Dagny OT" panose="020B0504020201020104" pitchFamily="34" charset="77"/>
              </a:rPr>
              <a:t>entiers ou nombres continus </a:t>
            </a:r>
          </a:p>
          <a:p>
            <a:pPr lvl="1" algn="just">
              <a:lnSpc>
                <a:spcPct val="110000"/>
              </a:lnSpc>
              <a:buFont typeface="Wingdings" pitchFamily="2" charset="2"/>
              <a:buChar char="§"/>
            </a:pPr>
            <a:r>
              <a:rPr lang="en-US" sz="2200" i="0" dirty="0">
                <a:latin typeface="Dagny OT" panose="020B0504020201020104" pitchFamily="34" charset="77"/>
              </a:rPr>
              <a:t>1, 7, 34.654, 0.000004</a:t>
            </a:r>
            <a:endParaRPr lang="en-US" sz="2200" b="1" i="0" dirty="0">
              <a:latin typeface="Dagny OT" panose="020B0504020201020104" pitchFamily="34" charset="77"/>
            </a:endParaRPr>
          </a:p>
          <a:p>
            <a:pPr marL="0" indent="0" algn="just">
              <a:lnSpc>
                <a:spcPct val="110000"/>
              </a:lnSpc>
              <a:buNone/>
            </a:pPr>
            <a:endParaRPr lang="en-US" sz="100" b="1" dirty="0">
              <a:latin typeface="Dagny OT" panose="020B0504020201020104" pitchFamily="34" charset="77"/>
            </a:endParaRPr>
          </a:p>
          <a:p>
            <a:pPr marL="0" indent="0" algn="just">
              <a:lnSpc>
                <a:spcPct val="110000"/>
              </a:lnSpc>
              <a:buNone/>
            </a:pPr>
            <a:r>
              <a:rPr lang="fr-FR" sz="2200" b="1" dirty="0">
                <a:latin typeface="Dagny OT" panose="020B0504020201020104" pitchFamily="34" charset="77"/>
              </a:rPr>
              <a:t>Données textuelles : </a:t>
            </a:r>
            <a:r>
              <a:rPr lang="fr-FR" sz="2200" dirty="0">
                <a:latin typeface="Dagny OT" panose="020B0504020201020104" pitchFamily="34" charset="77"/>
              </a:rPr>
              <a:t>chaînes de texte - peuvent être limitées à un certain nombre de caractères</a:t>
            </a:r>
            <a:endParaRPr lang="en-US" sz="2200" dirty="0">
              <a:latin typeface="Dagny OT" panose="020B0504020201020104" pitchFamily="34" charset="77"/>
            </a:endParaRPr>
          </a:p>
          <a:p>
            <a:pPr lvl="1" algn="just">
              <a:lnSpc>
                <a:spcPct val="110000"/>
              </a:lnSpc>
              <a:buFont typeface="Wingdings" pitchFamily="2" charset="2"/>
              <a:buChar char="§"/>
            </a:pPr>
            <a:r>
              <a:rPr lang="en-US" sz="2200" i="0" dirty="0">
                <a:latin typeface="Dagny OT" panose="020B0504020201020104" pitchFamily="34" charset="77"/>
              </a:rPr>
              <a:t>“</a:t>
            </a:r>
            <a:r>
              <a:rPr lang="en-US" sz="2200" i="0" dirty="0" err="1">
                <a:latin typeface="Dagny OT" panose="020B0504020201020104" pitchFamily="34" charset="77"/>
              </a:rPr>
              <a:t>Bienvenue</a:t>
            </a:r>
            <a:r>
              <a:rPr lang="en-US" sz="2200" i="0" dirty="0">
                <a:latin typeface="Dagny OT" panose="020B0504020201020104" pitchFamily="34" charset="77"/>
              </a:rPr>
              <a:t> au </a:t>
            </a:r>
            <a:r>
              <a:rPr lang="en-US" sz="2200" i="0" dirty="0" err="1">
                <a:latin typeface="Dagny OT" panose="020B0504020201020104" pitchFamily="34" charset="77"/>
              </a:rPr>
              <a:t>parc</a:t>
            </a:r>
            <a:r>
              <a:rPr lang="en-US" sz="2200" i="0" dirty="0">
                <a:latin typeface="Dagny OT" panose="020B0504020201020104" pitchFamily="34" charset="77"/>
              </a:rPr>
              <a:t>”, “AAAAA”, “345”, “45.678”</a:t>
            </a:r>
          </a:p>
          <a:p>
            <a:pPr marL="0" indent="0" algn="just">
              <a:lnSpc>
                <a:spcPct val="110000"/>
              </a:lnSpc>
              <a:buNone/>
            </a:pPr>
            <a:endParaRPr lang="en-US" sz="100" b="1" dirty="0">
              <a:latin typeface="Dagny OT" panose="020B0504020201020104" pitchFamily="34" charset="77"/>
            </a:endParaRPr>
          </a:p>
          <a:p>
            <a:pPr marL="0" indent="0" algn="just">
              <a:lnSpc>
                <a:spcPct val="110000"/>
              </a:lnSpc>
              <a:buNone/>
            </a:pPr>
            <a:r>
              <a:rPr lang="fr-FR" sz="2200" b="1" dirty="0">
                <a:latin typeface="Dagny OT" panose="020B0504020201020104" pitchFamily="34" charset="77"/>
              </a:rPr>
              <a:t>Données catégorielles : </a:t>
            </a:r>
            <a:r>
              <a:rPr lang="fr-FR" sz="2200" dirty="0">
                <a:latin typeface="Dagny OT" panose="020B0504020201020104" pitchFamily="34" charset="77"/>
              </a:rPr>
              <a:t>un nombre fixe de valeurs, qui peuvent être numériques ou représentées par des chaînes de caractères</a:t>
            </a:r>
            <a:r>
              <a:rPr lang="fr-FR" sz="2200" b="1" dirty="0">
                <a:latin typeface="Dagny OT" panose="020B0504020201020104" pitchFamily="34" charset="77"/>
              </a:rPr>
              <a:t>. Il n'y a pas d'ordre spécifique ou inhérent</a:t>
            </a:r>
            <a:r>
              <a:rPr lang="en-US" sz="2200" dirty="0">
                <a:latin typeface="Dagny OT" panose="020B0504020201020104" pitchFamily="34" charset="77"/>
              </a:rPr>
              <a:t> </a:t>
            </a:r>
          </a:p>
          <a:p>
            <a:pPr lvl="1" algn="just">
              <a:lnSpc>
                <a:spcPct val="110000"/>
              </a:lnSpc>
              <a:buFont typeface="Wingdings" pitchFamily="2" charset="2"/>
              <a:buChar char="§"/>
            </a:pPr>
            <a:r>
              <a:rPr lang="en-US" sz="2200" i="0" dirty="0">
                <a:latin typeface="Dagny OT" panose="020B0504020201020104" pitchFamily="34" charset="77"/>
              </a:rPr>
              <a:t>(‘rouge’,’bleu’,</a:t>
            </a:r>
            <a:r>
              <a:rPr lang="en-US" sz="2200" i="0" dirty="0" err="1">
                <a:latin typeface="Dagny OT" panose="020B0504020201020104" pitchFamily="34" charset="77"/>
              </a:rPr>
              <a:t>vert</a:t>
            </a:r>
            <a:r>
              <a:rPr lang="en-US" sz="2200" i="0" dirty="0">
                <a:latin typeface="Dagny OT" panose="020B0504020201020104" pitchFamily="34" charset="77"/>
              </a:rPr>
              <a:t>’), (‘1’,’2’,’3’)</a:t>
            </a:r>
            <a:endParaRPr lang="en-US" sz="2200" b="1" i="0" dirty="0">
              <a:latin typeface="Dagny OT" panose="020B0504020201020104" pitchFamily="34" charset="77"/>
            </a:endParaRPr>
          </a:p>
          <a:p>
            <a:pPr marL="0" indent="0" algn="just">
              <a:lnSpc>
                <a:spcPct val="110000"/>
              </a:lnSpc>
              <a:buNone/>
            </a:pPr>
            <a:endParaRPr lang="en-US" sz="100" b="1" dirty="0">
              <a:latin typeface="Dagny OT" panose="020B0504020201020104" pitchFamily="34" charset="77"/>
            </a:endParaRPr>
          </a:p>
          <a:p>
            <a:pPr marL="0" indent="0" algn="just">
              <a:lnSpc>
                <a:spcPct val="110000"/>
              </a:lnSpc>
              <a:buNone/>
            </a:pPr>
            <a:r>
              <a:rPr lang="fr-FR" sz="2200" b="1" dirty="0">
                <a:latin typeface="Dagny OT" panose="020B0504020201020104" pitchFamily="34" charset="77"/>
              </a:rPr>
              <a:t>Données ordinales : </a:t>
            </a:r>
            <a:r>
              <a:rPr lang="fr-FR" sz="2200" dirty="0">
                <a:latin typeface="Dagny OT" panose="020B0504020201020104" pitchFamily="34" charset="77"/>
              </a:rPr>
              <a:t>données catégorielles avec un ordre inhérent. Contrairement aux données en nombre entier,</a:t>
            </a:r>
            <a:r>
              <a:rPr lang="fr-FR" sz="2200" b="1" dirty="0">
                <a:latin typeface="Dagny OT" panose="020B0504020201020104" pitchFamily="34" charset="77"/>
              </a:rPr>
              <a:t> l'espacement entre les valeurs n'est pas défini</a:t>
            </a:r>
            <a:r>
              <a:rPr lang="en-US" sz="2200" dirty="0">
                <a:latin typeface="Dagny OT" panose="020B0504020201020104" pitchFamily="34" charset="77"/>
              </a:rPr>
              <a:t> </a:t>
            </a:r>
          </a:p>
          <a:p>
            <a:pPr lvl="1" algn="just">
              <a:lnSpc>
                <a:spcPct val="110000"/>
              </a:lnSpc>
              <a:buFont typeface="Wingdings" pitchFamily="2" charset="2"/>
              <a:buChar char="§"/>
            </a:pPr>
            <a:r>
              <a:rPr lang="fr-FR" sz="2200" i="0" dirty="0">
                <a:latin typeface="Dagny OT" panose="020B0504020201020104" pitchFamily="34" charset="77"/>
              </a:rPr>
              <a:t>(très froid, froid, tiède, chaud, très chaud)</a:t>
            </a:r>
            <a:endParaRPr lang="en-US" sz="2200" i="0" dirty="0">
              <a:latin typeface="Dagny OT" panose="020B0504020201020104" pitchFamily="34" charset="77"/>
            </a:endParaRPr>
          </a:p>
        </p:txBody>
      </p:sp>
    </p:spTree>
    <p:extLst>
      <p:ext uri="{BB962C8B-B14F-4D97-AF65-F5344CB8AC3E}">
        <p14:creationId xmlns:p14="http://schemas.microsoft.com/office/powerpoint/2010/main" val="204133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CATÉGORIQUE → NUMÉRIQUE</a:t>
            </a:r>
          </a:p>
        </p:txBody>
      </p:sp>
      <p:sp>
        <p:nvSpPr>
          <p:cNvPr id="3" name="Content Placeholder 2"/>
          <p:cNvSpPr>
            <a:spLocks noGrp="1"/>
          </p:cNvSpPr>
          <p:nvPr>
            <p:ph sz="half" idx="1"/>
          </p:nvPr>
        </p:nvSpPr>
        <p:spPr>
          <a:xfrm>
            <a:off x="1371600" y="2285999"/>
            <a:ext cx="4525926" cy="3581401"/>
          </a:xfrm>
        </p:spPr>
        <p:txBody>
          <a:bodyPr/>
          <a:lstStyle/>
          <a:p>
            <a:pPr marL="0" indent="0" algn="just">
              <a:lnSpc>
                <a:spcPct val="100000"/>
              </a:lnSpc>
              <a:buNone/>
            </a:pPr>
            <a:r>
              <a:rPr lang="fr-FR" dirty="0">
                <a:latin typeface="Dagny OT" panose="020B0504020201020104" pitchFamily="34" charset="77"/>
              </a:rPr>
              <a:t>Les données catégorielles peuvent être transformées en données numériques en générant des </a:t>
            </a:r>
            <a:r>
              <a:rPr lang="fr-FR" b="1" dirty="0">
                <a:latin typeface="Dagny OT" panose="020B0504020201020104" pitchFamily="34" charset="77"/>
              </a:rPr>
              <a:t>comptes de fréquence </a:t>
            </a:r>
            <a:r>
              <a:rPr lang="fr-FR" dirty="0">
                <a:latin typeface="Dagny OT" panose="020B0504020201020104" pitchFamily="34" charset="77"/>
              </a:rPr>
              <a:t>des différentes valeurs de la variable catégorielle.</a:t>
            </a:r>
            <a:endParaRPr lang="en-US" sz="500" dirty="0">
              <a:latin typeface="Dagny OT" panose="020B0504020201020104" pitchFamily="34" charset="77"/>
            </a:endParaRPr>
          </a:p>
          <a:p>
            <a:pPr marL="0" indent="0" algn="just">
              <a:lnSpc>
                <a:spcPct val="100000"/>
              </a:lnSpc>
              <a:buNone/>
            </a:pPr>
            <a:r>
              <a:rPr lang="fr-FR" dirty="0">
                <a:latin typeface="Dagny OT" panose="020B0504020201020104" pitchFamily="34" charset="77"/>
              </a:rPr>
              <a:t>Cela nous permet ensuite d'appliquer des techniques d'analyse numérique.</a:t>
            </a:r>
            <a:endParaRPr lang="en-US" dirty="0">
              <a:latin typeface="Dagny OT" panose="020B0504020201020104" pitchFamily="34" charset="77"/>
            </a:endParaRPr>
          </a:p>
        </p:txBody>
      </p:sp>
      <p:graphicFrame>
        <p:nvGraphicFramePr>
          <p:cNvPr id="5" name="Table 4"/>
          <p:cNvGraphicFramePr>
            <a:graphicFrameLocks noGrp="1"/>
          </p:cNvGraphicFramePr>
          <p:nvPr>
            <p:extLst>
              <p:ext uri="{D42A27DB-BD31-4B8C-83A1-F6EECF244321}">
                <p14:modId xmlns:p14="http://schemas.microsoft.com/office/powerpoint/2010/main" val="3948321697"/>
              </p:ext>
            </p:extLst>
          </p:nvPr>
        </p:nvGraphicFramePr>
        <p:xfrm>
          <a:off x="6665036" y="2598419"/>
          <a:ext cx="4064794" cy="1752600"/>
        </p:xfrm>
        <a:graphic>
          <a:graphicData uri="http://schemas.openxmlformats.org/drawingml/2006/table">
            <a:tbl>
              <a:tblPr firstRow="1" bandRow="1">
                <a:tableStyleId>{5C22544A-7EE6-4342-B048-85BDC9FD1C3A}</a:tableStyleId>
              </a:tblPr>
              <a:tblGrid>
                <a:gridCol w="2032397">
                  <a:extLst>
                    <a:ext uri="{9D8B030D-6E8A-4147-A177-3AD203B41FA5}">
                      <a16:colId xmlns:a16="http://schemas.microsoft.com/office/drawing/2014/main" val="20000"/>
                    </a:ext>
                  </a:extLst>
                </a:gridCol>
                <a:gridCol w="2032397">
                  <a:extLst>
                    <a:ext uri="{9D8B030D-6E8A-4147-A177-3AD203B41FA5}">
                      <a16:colId xmlns:a16="http://schemas.microsoft.com/office/drawing/2014/main" val="20001"/>
                    </a:ext>
                  </a:extLst>
                </a:gridCol>
              </a:tblGrid>
              <a:tr h="0">
                <a:tc>
                  <a:txBody>
                    <a:bodyPr/>
                    <a:lstStyle/>
                    <a:p>
                      <a:pPr algn="ctr"/>
                      <a:r>
                        <a:rPr lang="en-US" dirty="0" err="1">
                          <a:latin typeface="Dagny OT" panose="020B0504020201020104" pitchFamily="34" charset="77"/>
                        </a:rPr>
                        <a:t>Couleur</a:t>
                      </a:r>
                      <a:r>
                        <a:rPr lang="en-US" dirty="0">
                          <a:latin typeface="Dagny OT" panose="020B0504020201020104" pitchFamily="34" charset="77"/>
                        </a:rPr>
                        <a:t> de la </a:t>
                      </a:r>
                      <a:r>
                        <a:rPr lang="en-US" dirty="0" err="1">
                          <a:latin typeface="Dagny OT" panose="020B0504020201020104" pitchFamily="34" charset="77"/>
                        </a:rPr>
                        <a:t>maison</a:t>
                      </a:r>
                      <a:endParaRPr lang="en-US" dirty="0">
                        <a:latin typeface="Dagny OT" panose="020B0504020201020104" pitchFamily="34" charset="77"/>
                      </a:endParaRPr>
                    </a:p>
                  </a:txBody>
                  <a:tcPr/>
                </a:tc>
                <a:tc>
                  <a:txBody>
                    <a:bodyPr/>
                    <a:lstStyle/>
                    <a:p>
                      <a:pPr algn="ctr"/>
                      <a:r>
                        <a:rPr lang="en-US" dirty="0" err="1">
                          <a:latin typeface="Dagny OT" panose="020B0504020201020104" pitchFamily="34" charset="77"/>
                        </a:rPr>
                        <a:t>Fréquence</a:t>
                      </a:r>
                      <a:endParaRPr lang="en-US" dirty="0">
                        <a:latin typeface="Dagny OT" panose="020B0504020201020104" pitchFamily="34" charset="77"/>
                      </a:endParaRPr>
                    </a:p>
                  </a:txBody>
                  <a:tcPr/>
                </a:tc>
                <a:extLst>
                  <a:ext uri="{0D108BD9-81ED-4DB2-BD59-A6C34878D82A}">
                    <a16:rowId xmlns:a16="http://schemas.microsoft.com/office/drawing/2014/main" val="10000"/>
                  </a:ext>
                </a:extLst>
              </a:tr>
              <a:tr h="370840">
                <a:tc>
                  <a:txBody>
                    <a:bodyPr/>
                    <a:lstStyle/>
                    <a:p>
                      <a:pPr algn="ctr"/>
                      <a:r>
                        <a:rPr lang="en-US" dirty="0">
                          <a:solidFill>
                            <a:srgbClr val="FF0000"/>
                          </a:solidFill>
                          <a:latin typeface="Dagny OT" panose="020B0504020201020104" pitchFamily="34" charset="77"/>
                        </a:rPr>
                        <a:t>rouge</a:t>
                      </a:r>
                    </a:p>
                  </a:txBody>
                  <a:tcPr/>
                </a:tc>
                <a:tc>
                  <a:txBody>
                    <a:bodyPr/>
                    <a:lstStyle/>
                    <a:p>
                      <a:pPr algn="ctr"/>
                      <a:r>
                        <a:rPr lang="en-US" dirty="0">
                          <a:latin typeface="Dagny OT" panose="020B0504020201020104" pitchFamily="34" charset="77"/>
                        </a:rPr>
                        <a:t>40</a:t>
                      </a:r>
                    </a:p>
                  </a:txBody>
                  <a:tcPr/>
                </a:tc>
                <a:extLst>
                  <a:ext uri="{0D108BD9-81ED-4DB2-BD59-A6C34878D82A}">
                    <a16:rowId xmlns:a16="http://schemas.microsoft.com/office/drawing/2014/main" val="10001"/>
                  </a:ext>
                </a:extLst>
              </a:tr>
              <a:tr h="370840">
                <a:tc>
                  <a:txBody>
                    <a:bodyPr/>
                    <a:lstStyle/>
                    <a:p>
                      <a:pPr algn="ctr"/>
                      <a:r>
                        <a:rPr lang="en-US" dirty="0">
                          <a:solidFill>
                            <a:srgbClr val="00B0F0"/>
                          </a:solidFill>
                          <a:latin typeface="Dagny OT" panose="020B0504020201020104" pitchFamily="34" charset="77"/>
                        </a:rPr>
                        <a:t>bleu</a:t>
                      </a:r>
                    </a:p>
                  </a:txBody>
                  <a:tcPr/>
                </a:tc>
                <a:tc>
                  <a:txBody>
                    <a:bodyPr/>
                    <a:lstStyle/>
                    <a:p>
                      <a:pPr algn="ctr"/>
                      <a:r>
                        <a:rPr lang="en-US" dirty="0">
                          <a:latin typeface="Dagny OT" panose="020B0504020201020104" pitchFamily="34" charset="77"/>
                        </a:rPr>
                        <a:t>13</a:t>
                      </a:r>
                    </a:p>
                  </a:txBody>
                  <a:tcPr/>
                </a:tc>
                <a:extLst>
                  <a:ext uri="{0D108BD9-81ED-4DB2-BD59-A6C34878D82A}">
                    <a16:rowId xmlns:a16="http://schemas.microsoft.com/office/drawing/2014/main" val="10002"/>
                  </a:ext>
                </a:extLst>
              </a:tr>
              <a:tr h="370840">
                <a:tc>
                  <a:txBody>
                    <a:bodyPr/>
                    <a:lstStyle/>
                    <a:p>
                      <a:pPr algn="ctr"/>
                      <a:r>
                        <a:rPr lang="en-US" dirty="0" err="1">
                          <a:solidFill>
                            <a:srgbClr val="00B050"/>
                          </a:solidFill>
                          <a:latin typeface="Dagny OT" panose="020B0504020201020104" pitchFamily="34" charset="77"/>
                        </a:rPr>
                        <a:t>vert</a:t>
                      </a:r>
                      <a:endParaRPr lang="en-US" dirty="0">
                        <a:solidFill>
                          <a:srgbClr val="00B050"/>
                        </a:solidFill>
                        <a:latin typeface="Dagny OT" panose="020B0504020201020104" pitchFamily="34" charset="77"/>
                      </a:endParaRPr>
                    </a:p>
                  </a:txBody>
                  <a:tcPr/>
                </a:tc>
                <a:tc>
                  <a:txBody>
                    <a:bodyPr/>
                    <a:lstStyle/>
                    <a:p>
                      <a:pPr algn="ctr"/>
                      <a:r>
                        <a:rPr lang="en-US" dirty="0">
                          <a:latin typeface="Dagny OT" panose="020B0504020201020104" pitchFamily="34" charset="77"/>
                        </a:rPr>
                        <a:t>2</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8274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b="1" dirty="0"/>
              <a:t>LE RÔLE PARTICULIER DES DONNÉES CATÉGORIELLES</a:t>
            </a:r>
            <a:endParaRPr lang="en-US" b="1" dirty="0"/>
          </a:p>
        </p:txBody>
      </p:sp>
      <p:sp>
        <p:nvSpPr>
          <p:cNvPr id="3" name="Content Placeholder 2"/>
          <p:cNvSpPr>
            <a:spLocks noGrp="1"/>
          </p:cNvSpPr>
          <p:nvPr>
            <p:ph idx="1"/>
          </p:nvPr>
        </p:nvSpPr>
        <p:spPr/>
        <p:txBody>
          <a:bodyPr>
            <a:normAutofit fontScale="92500" lnSpcReduction="10000"/>
          </a:bodyPr>
          <a:lstStyle/>
          <a:p>
            <a:pPr marL="0" indent="0" algn="just">
              <a:lnSpc>
                <a:spcPct val="100000"/>
              </a:lnSpc>
              <a:buNone/>
            </a:pPr>
            <a:r>
              <a:rPr lang="fr-FR" sz="2200" dirty="0">
                <a:latin typeface="Dagny OT" panose="020B0504020201020104" pitchFamily="34" charset="77"/>
              </a:rPr>
              <a:t>Les données catégorielles jouent un rôle particulier :</a:t>
            </a:r>
          </a:p>
          <a:p>
            <a:pPr lvl="1" algn="just">
              <a:lnSpc>
                <a:spcPct val="100000"/>
              </a:lnSpc>
              <a:buFont typeface="Wingdings" panose="05000000000000000000" pitchFamily="2" charset="2"/>
              <a:buChar char="§"/>
            </a:pPr>
            <a:r>
              <a:rPr lang="fr-FR" sz="2200" i="0" dirty="0">
                <a:latin typeface="Dagny OT" panose="020B0504020201020104" pitchFamily="34" charset="77"/>
              </a:rPr>
              <a:t>en science des données, les </a:t>
            </a:r>
            <a:r>
              <a:rPr lang="fr-FR" sz="2200" b="1" i="0" dirty="0">
                <a:latin typeface="Dagny OT" panose="020B0504020201020104" pitchFamily="34" charset="77"/>
              </a:rPr>
              <a:t>variables catégorielles </a:t>
            </a:r>
            <a:r>
              <a:rPr lang="fr-FR" sz="2200" i="0" dirty="0">
                <a:latin typeface="Dagny OT" panose="020B0504020201020104" pitchFamily="34" charset="77"/>
              </a:rPr>
              <a:t>prennent des </a:t>
            </a:r>
            <a:r>
              <a:rPr lang="fr-FR" sz="2200" b="1" i="0" dirty="0">
                <a:latin typeface="Dagny OT" panose="020B0504020201020104" pitchFamily="34" charset="77"/>
              </a:rPr>
              <a:t>valeurs prédéfinies</a:t>
            </a:r>
          </a:p>
          <a:p>
            <a:pPr lvl="1" algn="just">
              <a:lnSpc>
                <a:spcPct val="100000"/>
              </a:lnSpc>
              <a:buFont typeface="Wingdings" panose="05000000000000000000" pitchFamily="2" charset="2"/>
              <a:buChar char="§"/>
            </a:pPr>
            <a:r>
              <a:rPr lang="fr-FR" sz="2200" i="0" dirty="0">
                <a:latin typeface="Dagny OT" panose="020B0504020201020104" pitchFamily="34" charset="77"/>
              </a:rPr>
              <a:t>en science expérimentale, un </a:t>
            </a:r>
            <a:r>
              <a:rPr lang="fr-FR" sz="2200" b="1" i="0" dirty="0">
                <a:latin typeface="Dagny OT" panose="020B0504020201020104" pitchFamily="34" charset="77"/>
              </a:rPr>
              <a:t>facteur</a:t>
            </a:r>
            <a:r>
              <a:rPr lang="fr-FR" sz="2200" i="0" dirty="0">
                <a:latin typeface="Dagny OT" panose="020B0504020201020104" pitchFamily="34" charset="77"/>
              </a:rPr>
              <a:t> est une variable indépendante dont les niveaux sont définis (on peut également la considérer comme catégorie de traitement)</a:t>
            </a:r>
          </a:p>
          <a:p>
            <a:pPr lvl="1" algn="just">
              <a:lnSpc>
                <a:spcPct val="100000"/>
              </a:lnSpc>
              <a:buFont typeface="Wingdings" panose="05000000000000000000" pitchFamily="2" charset="2"/>
              <a:buChar char="§"/>
            </a:pPr>
            <a:r>
              <a:rPr lang="fr-FR" sz="2200" i="0" dirty="0">
                <a:latin typeface="Dagny OT" panose="020B0504020201020104" pitchFamily="34" charset="77"/>
              </a:rPr>
              <a:t>en analyse d'entreprise, il s'agit de </a:t>
            </a:r>
            <a:r>
              <a:rPr lang="fr-FR" sz="2200" b="1" i="0" dirty="0">
                <a:latin typeface="Dagny OT" panose="020B0504020201020104" pitchFamily="34" charset="77"/>
              </a:rPr>
              <a:t>dimensions</a:t>
            </a:r>
            <a:r>
              <a:rPr lang="fr-FR" sz="2200" i="0" dirty="0">
                <a:latin typeface="Dagny OT" panose="020B0504020201020104" pitchFamily="34" charset="77"/>
              </a:rPr>
              <a:t> (avec des membres) par rapport à des mesures.</a:t>
            </a:r>
          </a:p>
          <a:p>
            <a:pPr marL="0" indent="0" algn="just">
              <a:lnSpc>
                <a:spcPct val="100000"/>
              </a:lnSpc>
              <a:buNone/>
            </a:pPr>
            <a:endParaRPr lang="fr-FR" sz="500" dirty="0">
              <a:latin typeface="Dagny OT" panose="020B0504020201020104" pitchFamily="34" charset="77"/>
            </a:endParaRPr>
          </a:p>
          <a:p>
            <a:pPr marL="0" indent="0" algn="just">
              <a:lnSpc>
                <a:spcPct val="100000"/>
              </a:lnSpc>
              <a:buNone/>
            </a:pPr>
            <a:r>
              <a:rPr lang="fr-FR" sz="2200" dirty="0">
                <a:latin typeface="Dagny OT" panose="020B0504020201020104" pitchFamily="34" charset="77"/>
              </a:rPr>
              <a:t>Quelle que soit la façon dont ils sont nommés, elles peuvent être utilisées afin de créer des </a:t>
            </a:r>
            <a:r>
              <a:rPr lang="fr-FR" sz="2200" b="1" dirty="0">
                <a:latin typeface="Dagny OT" panose="020B0504020201020104" pitchFamily="34" charset="77"/>
              </a:rPr>
              <a:t>sous-ensembles</a:t>
            </a:r>
            <a:r>
              <a:rPr lang="fr-FR" sz="2200" dirty="0">
                <a:latin typeface="Dagny OT" panose="020B0504020201020104" pitchFamily="34" charset="77"/>
              </a:rPr>
              <a:t> ou </a:t>
            </a:r>
            <a:r>
              <a:rPr lang="fr-FR" sz="2200" b="1" dirty="0">
                <a:latin typeface="Dagny OT" panose="020B0504020201020104" pitchFamily="34" charset="77"/>
              </a:rPr>
              <a:t>de résumer</a:t>
            </a:r>
            <a:r>
              <a:rPr lang="fr-FR" sz="2200" dirty="0">
                <a:latin typeface="Dagny OT" panose="020B0504020201020104" pitchFamily="34" charset="77"/>
              </a:rPr>
              <a:t> les données.</a:t>
            </a:r>
            <a:endParaRPr lang="en-US" sz="2200" dirty="0">
              <a:latin typeface="Dagny OT" panose="020B0504020201020104" pitchFamily="34" charset="77"/>
            </a:endParaRPr>
          </a:p>
        </p:txBody>
      </p:sp>
    </p:spTree>
    <p:extLst>
      <p:ext uri="{BB962C8B-B14F-4D97-AF65-F5344CB8AC3E}">
        <p14:creationId xmlns:p14="http://schemas.microsoft.com/office/powerpoint/2010/main" val="194049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rop">
  <a:themeElements>
    <a:clrScheme name="Slidehelper - 035">
      <a:dk1>
        <a:sysClr val="windowText" lastClr="000000"/>
      </a:dk1>
      <a:lt1>
        <a:sysClr val="window" lastClr="FFFFFF"/>
      </a:lt1>
      <a:dk2>
        <a:srgbClr val="323232"/>
      </a:dk2>
      <a:lt2>
        <a:srgbClr val="E3DED1"/>
      </a:lt2>
      <a:accent1>
        <a:srgbClr val="7BDFF2"/>
      </a:accent1>
      <a:accent2>
        <a:srgbClr val="B2F7EF"/>
      </a:accent2>
      <a:accent3>
        <a:srgbClr val="EFF7F6"/>
      </a:accent3>
      <a:accent4>
        <a:srgbClr val="F7D6E0"/>
      </a:accent4>
      <a:accent5>
        <a:srgbClr val="F2B5D4"/>
      </a:accent5>
      <a:accent6>
        <a:srgbClr val="BFBFBF"/>
      </a:accent6>
      <a:hlink>
        <a:srgbClr val="7BDFF2"/>
      </a:hlink>
      <a:folHlink>
        <a:srgbClr val="B2F7E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2.xml><?xml version="1.0" encoding="utf-8"?>
<a:theme xmlns:a="http://schemas.openxmlformats.org/drawingml/2006/main" name="Office Theme">
  <a:themeElements>
    <a:clrScheme name="CFSIcolours 3">
      <a:dk1>
        <a:srgbClr val="23183D"/>
      </a:dk1>
      <a:lt1>
        <a:srgbClr val="FFFFFF"/>
      </a:lt1>
      <a:dk2>
        <a:srgbClr val="385494"/>
      </a:dk2>
      <a:lt2>
        <a:srgbClr val="FFFEFE"/>
      </a:lt2>
      <a:accent1>
        <a:srgbClr val="D41E48"/>
      </a:accent1>
      <a:accent2>
        <a:srgbClr val="E9A12D"/>
      </a:accent2>
      <a:accent3>
        <a:srgbClr val="23183D"/>
      </a:accent3>
      <a:accent4>
        <a:srgbClr val="43B6AE"/>
      </a:accent4>
      <a:accent5>
        <a:srgbClr val="385494"/>
      </a:accent5>
      <a:accent6>
        <a:srgbClr val="70AD47"/>
      </a:accent6>
      <a:hlink>
        <a:srgbClr val="B4B4B3"/>
      </a:hlink>
      <a:folHlink>
        <a:srgbClr val="A1BAC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C320AD1FA7AF49AD3F65A6C6282314" ma:contentTypeVersion="9" ma:contentTypeDescription="Create a new document." ma:contentTypeScope="" ma:versionID="d564e53e0f98fd87682b9204c4437c4d">
  <xsd:schema xmlns:xsd="http://www.w3.org/2001/XMLSchema" xmlns:xs="http://www.w3.org/2001/XMLSchema" xmlns:p="http://schemas.microsoft.com/office/2006/metadata/properties" xmlns:ns2="48e51f69-d585-4695-9488-9f1e0dda2451" targetNamespace="http://schemas.microsoft.com/office/2006/metadata/properties" ma:root="true" ma:fieldsID="7b1e15d5253e333c18bd82bee1244dc0" ns2:_="">
    <xsd:import namespace="48e51f69-d585-4695-9488-9f1e0dda24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e51f69-d585-4695-9488-9f1e0dda2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655BCA-DF7F-418D-8229-4428A176AF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e51f69-d585-4695-9488-9f1e0dda24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EDC264-CFF2-4234-A17E-9BCF5601879B}">
  <ds:schemaRefs>
    <ds:schemaRef ds:uri="http://purl.org/dc/dcmitype/"/>
    <ds:schemaRef ds:uri="http://schemas.microsoft.com/office/2006/documentManagement/types"/>
    <ds:schemaRef ds:uri="http://schemas.openxmlformats.org/package/2006/metadata/core-properties"/>
    <ds:schemaRef ds:uri="http://purl.org/dc/elements/1.1/"/>
    <ds:schemaRef ds:uri="http://www.w3.org/XML/1998/namespace"/>
    <ds:schemaRef ds:uri="48e51f69-d585-4695-9488-9f1e0dda2451"/>
    <ds:schemaRef ds:uri="http://purl.org/dc/term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C9371250-3F0A-4DD7-960E-8A2D865DFF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{BB9CB5F5-5485-4A4B-810B-B4E3C4F9CD46}tf10001072</Template>
  <TotalTime>18309</TotalTime>
  <Words>3852</Words>
  <Application>Microsoft Macintosh PowerPoint</Application>
  <PresentationFormat>Widescreen</PresentationFormat>
  <Paragraphs>516</Paragraphs>
  <Slides>54</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Arial</vt:lpstr>
      <vt:lpstr>Avenir Next</vt:lpstr>
      <vt:lpstr>Calibri</vt:lpstr>
      <vt:lpstr>Cambria Math</vt:lpstr>
      <vt:lpstr>Dagny OT</vt:lpstr>
      <vt:lpstr>Franklin Gothic Book</vt:lpstr>
      <vt:lpstr>Wingdings</vt:lpstr>
      <vt:lpstr>Crop</vt:lpstr>
      <vt:lpstr>Office Theme</vt:lpstr>
      <vt:lpstr>Introduction à l'analyse des données</vt:lpstr>
      <vt:lpstr>TECHNIQUES DE BASE D’ANALYSE DES DONNÉES</vt:lpstr>
      <vt:lpstr>PIPELINE D'ANALYSE DES DONNÉES</vt:lpstr>
      <vt:lpstr>Aperçus et calculs Concepts de base</vt:lpstr>
      <vt:lpstr>SCHÉMAS, GÉNÉRALITÉS, STRUCTURE</vt:lpstr>
      <vt:lpstr>VARIABLES DÉPENDANTES ET INDÉPENDANTES</vt:lpstr>
      <vt:lpstr>TYPES DE DONNÉES</vt:lpstr>
      <vt:lpstr>CATÉGORIQUE → NUMÉRIQUE</vt:lpstr>
      <vt:lpstr>LE RÔLE PARTICULIER DES DONNÉES CATÉGORIELLES</vt:lpstr>
      <vt:lpstr>DONNÉES HIÉRARCHIQUES/ENCHEVÊTRÉES/ MULTI-NIVEAUX</vt:lpstr>
      <vt:lpstr>Aperçus et calculs Techniques de base</vt:lpstr>
      <vt:lpstr>COMMENT RÉSUMER LES DONNÉES</vt:lpstr>
      <vt:lpstr>COMMENT RÉSUMER LES DONNÉES</vt:lpstr>
      <vt:lpstr>TABLEAUX DE CONTINGENCE / TABLEAUX CROISÉS DYNAMIQUES</vt:lpstr>
      <vt:lpstr>L'ANALYSE PAR LA VISUALISATION</vt:lpstr>
      <vt:lpstr>DESCRIPTIONS DE DONNÉES  (EN PROFONDEUR)</vt:lpstr>
      <vt:lpstr>DESCRIPTION DES DONNÉES (REPRISE)</vt:lpstr>
      <vt:lpstr>EXEMPLES</vt:lpstr>
      <vt:lpstr>RÉSUMÉS NUMÉRIQUES</vt:lpstr>
      <vt:lpstr>MÉDIANE</vt:lpstr>
      <vt:lpstr>MÉDIANE</vt:lpstr>
      <vt:lpstr>MOYENNE</vt:lpstr>
      <vt:lpstr>MOYENNE OU MÉDIANE ?</vt:lpstr>
      <vt:lpstr>MOYENNE OU MÉDIANE ?</vt:lpstr>
      <vt:lpstr>ÉCART-TYPE</vt:lpstr>
      <vt:lpstr>ÉCART TYPE</vt:lpstr>
      <vt:lpstr>QUANTILES</vt:lpstr>
      <vt:lpstr>AUTRES MESURES</vt:lpstr>
      <vt:lpstr>RÉSUMÉS VISUELS – BOÎTE À MOUSTACHES</vt:lpstr>
      <vt:lpstr>EXEMPLES</vt:lpstr>
      <vt:lpstr>RÉSUMÉS VISUELS – HISTOGRAMME</vt:lpstr>
      <vt:lpstr>EXEMPLE</vt:lpstr>
      <vt:lpstr>ASYMÉTRIE</vt:lpstr>
      <vt:lpstr>ASYMÉTRIE</vt:lpstr>
      <vt:lpstr>CORRÉLATION</vt:lpstr>
      <vt:lpstr>EXEMPLE</vt:lpstr>
      <vt:lpstr>EXEMPLE </vt:lpstr>
      <vt:lpstr>COEFFICIENT DE CORRÉLATION</vt:lpstr>
      <vt:lpstr>PROPRIÉTÉS ET INTERPRÉTATION</vt:lpstr>
      <vt:lpstr>PROPRIÉTÉS ET INTERPRÉTATION</vt:lpstr>
      <vt:lpstr>PowerPoint Presentation</vt:lpstr>
      <vt:lpstr>ANALYSE DE RÉGRESSION</vt:lpstr>
      <vt:lpstr>Modélisation par régression</vt:lpstr>
      <vt:lpstr>Régression linéaire</vt:lpstr>
      <vt:lpstr>SÉRIES CHRONOLOGIQUES ET CARTES DE CONTRÔLE</vt:lpstr>
      <vt:lpstr>PowerPoint Presentation</vt:lpstr>
      <vt:lpstr>SUIVI DE PROCESSUS STATISTIQUE</vt:lpstr>
      <vt:lpstr>SÉRIES CHRONOLOGIQUES</vt:lpstr>
      <vt:lpstr>SÉRIES CHRONOLOGIQUES</vt:lpstr>
      <vt:lpstr>EXEMPLES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EXPLORATION AND DATA VISUALIZATION</dc:title>
  <dc:creator>Patrick Boily</dc:creator>
  <cp:lastModifiedBy>Patrick Boily</cp:lastModifiedBy>
  <cp:revision>400</cp:revision>
  <dcterms:created xsi:type="dcterms:W3CDTF">2020-08-02T19:49:53Z</dcterms:created>
  <dcterms:modified xsi:type="dcterms:W3CDTF">2021-09-28T02:54:51Z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0x0101003BC320AD1FA7AF49AD3F65A6C6282314</vt:lpwstr>
  </property>
</Properties>
</file>